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colors3.xml" ContentType="application/vnd.openxmlformats-officedocument.drawingml.diagramColors+xml"/>
  <Override PartName="/ppt/theme/theme1.xml" ContentType="application/vnd.openxmlformats-officedocument.theme+xml"/>
  <Override PartName="/ppt/diagrams/drawing3.xml" ContentType="application/vnd.ms-office.drawingml.diagramDrawing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8"/>
  </p:notesMasterIdLst>
  <p:sldIdLst>
    <p:sldId id="256" r:id="rId2"/>
    <p:sldId id="1474" r:id="rId3"/>
    <p:sldId id="1473" r:id="rId4"/>
    <p:sldId id="264" r:id="rId5"/>
    <p:sldId id="1472" r:id="rId6"/>
    <p:sldId id="271" r:id="rId7"/>
    <p:sldId id="324" r:id="rId8"/>
    <p:sldId id="407" r:id="rId9"/>
    <p:sldId id="1502" r:id="rId10"/>
    <p:sldId id="426" r:id="rId11"/>
    <p:sldId id="427" r:id="rId12"/>
    <p:sldId id="428" r:id="rId13"/>
    <p:sldId id="434" r:id="rId14"/>
    <p:sldId id="330" r:id="rId15"/>
    <p:sldId id="331" r:id="rId16"/>
    <p:sldId id="274" r:id="rId17"/>
    <p:sldId id="400" r:id="rId18"/>
    <p:sldId id="1507" r:id="rId19"/>
    <p:sldId id="1517" r:id="rId20"/>
    <p:sldId id="1518" r:id="rId21"/>
    <p:sldId id="1506" r:id="rId22"/>
    <p:sldId id="1521" r:id="rId23"/>
    <p:sldId id="1515" r:id="rId24"/>
    <p:sldId id="1486" r:id="rId25"/>
    <p:sldId id="1514" r:id="rId26"/>
    <p:sldId id="151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324" autoAdjust="0"/>
  </p:normalViewPr>
  <p:slideViewPr>
    <p:cSldViewPr snapToGrid="0">
      <p:cViewPr varScale="1">
        <p:scale>
          <a:sx n="97" d="100"/>
          <a:sy n="97" d="100"/>
        </p:scale>
        <p:origin x="10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0F1E33-7B62-468A-8D21-367529346DF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601A27-7221-40CE-8206-250FE556BE1D}">
      <dgm:prSet/>
      <dgm:spPr/>
      <dgm:t>
        <a:bodyPr/>
        <a:lstStyle/>
        <a:p>
          <a:r>
            <a:rPr lang="en-NZ"/>
            <a:t>Dignity / mana is central to social life and wellbeing</a:t>
          </a:r>
          <a:endParaRPr lang="en-US"/>
        </a:p>
      </dgm:t>
    </dgm:pt>
    <dgm:pt modelId="{34576814-EEFC-4A46-81AA-7C8259B6BE35}" type="parTrans" cxnId="{731808F9-CFC5-4C5F-9EBD-064FEA2D7694}">
      <dgm:prSet/>
      <dgm:spPr/>
      <dgm:t>
        <a:bodyPr/>
        <a:lstStyle/>
        <a:p>
          <a:endParaRPr lang="en-US"/>
        </a:p>
      </dgm:t>
    </dgm:pt>
    <dgm:pt modelId="{9A6AE98B-2E9A-46F4-846C-F9FD54124754}" type="sibTrans" cxnId="{731808F9-CFC5-4C5F-9EBD-064FEA2D7694}">
      <dgm:prSet/>
      <dgm:spPr/>
      <dgm:t>
        <a:bodyPr/>
        <a:lstStyle/>
        <a:p>
          <a:endParaRPr lang="en-US"/>
        </a:p>
      </dgm:t>
    </dgm:pt>
    <dgm:pt modelId="{E21FC65E-1DE5-48A4-B579-BC3A14C9FDA6}">
      <dgm:prSet/>
      <dgm:spPr/>
      <dgm:t>
        <a:bodyPr/>
        <a:lstStyle/>
        <a:p>
          <a:r>
            <a:rPr lang="en-NZ" dirty="0"/>
            <a:t>Violent acts are unilateral, non-consensual and occur in the social world</a:t>
          </a:r>
          <a:endParaRPr lang="en-US" dirty="0"/>
        </a:p>
      </dgm:t>
    </dgm:pt>
    <dgm:pt modelId="{F440BFE0-2712-46AD-8FD3-23DA44F00C22}" type="parTrans" cxnId="{47027CD4-85BD-419A-98E2-DC21C12236E5}">
      <dgm:prSet/>
      <dgm:spPr/>
      <dgm:t>
        <a:bodyPr/>
        <a:lstStyle/>
        <a:p>
          <a:endParaRPr lang="en-US"/>
        </a:p>
      </dgm:t>
    </dgm:pt>
    <dgm:pt modelId="{A6909B54-5D52-4582-88BD-B141949FB83C}" type="sibTrans" cxnId="{47027CD4-85BD-419A-98E2-DC21C12236E5}">
      <dgm:prSet/>
      <dgm:spPr/>
      <dgm:t>
        <a:bodyPr/>
        <a:lstStyle/>
        <a:p>
          <a:endParaRPr lang="en-US"/>
        </a:p>
      </dgm:t>
    </dgm:pt>
    <dgm:pt modelId="{8F849839-8B3E-4063-A8E8-8FD94AC2FDF6}">
      <dgm:prSet/>
      <dgm:spPr/>
      <dgm:t>
        <a:bodyPr/>
        <a:lstStyle/>
        <a:p>
          <a:r>
            <a:rPr lang="en-NZ"/>
            <a:t>Violence is 99% deliberate, strategic and targeted </a:t>
          </a:r>
          <a:endParaRPr lang="en-US"/>
        </a:p>
      </dgm:t>
    </dgm:pt>
    <dgm:pt modelId="{3799032A-6B0A-43E6-BD50-513EF3BD12D1}" type="parTrans" cxnId="{5E70A813-A297-4390-8B40-B7CE5460DFCC}">
      <dgm:prSet/>
      <dgm:spPr/>
      <dgm:t>
        <a:bodyPr/>
        <a:lstStyle/>
        <a:p>
          <a:endParaRPr lang="en-US"/>
        </a:p>
      </dgm:t>
    </dgm:pt>
    <dgm:pt modelId="{5F03B225-24AE-4DF9-A19F-44FD091DC136}" type="sibTrans" cxnId="{5E70A813-A297-4390-8B40-B7CE5460DFCC}">
      <dgm:prSet/>
      <dgm:spPr/>
      <dgm:t>
        <a:bodyPr/>
        <a:lstStyle/>
        <a:p>
          <a:endParaRPr lang="en-US"/>
        </a:p>
      </dgm:t>
    </dgm:pt>
    <dgm:pt modelId="{78F1D0AA-016B-4CF5-8B2B-9C1293B4DC61}">
      <dgm:prSet/>
      <dgm:spPr/>
      <dgm:t>
        <a:bodyPr/>
        <a:lstStyle/>
        <a:p>
          <a:r>
            <a:rPr lang="en-NZ" dirty="0"/>
            <a:t>Wherever there is violence, there is resistance</a:t>
          </a:r>
          <a:endParaRPr lang="en-US" dirty="0"/>
        </a:p>
      </dgm:t>
    </dgm:pt>
    <dgm:pt modelId="{42EE1040-E23D-4FDE-9C49-CFC3B42EF729}" type="parTrans" cxnId="{699EA451-5FD3-4DC7-BD3A-EDAB4693AFDB}">
      <dgm:prSet/>
      <dgm:spPr/>
      <dgm:t>
        <a:bodyPr/>
        <a:lstStyle/>
        <a:p>
          <a:endParaRPr lang="en-US"/>
        </a:p>
      </dgm:t>
    </dgm:pt>
    <dgm:pt modelId="{E0595E60-CC45-45A0-9B37-3F39359E1F12}" type="sibTrans" cxnId="{699EA451-5FD3-4DC7-BD3A-EDAB4693AFDB}">
      <dgm:prSet/>
      <dgm:spPr/>
      <dgm:t>
        <a:bodyPr/>
        <a:lstStyle/>
        <a:p>
          <a:endParaRPr lang="en-US"/>
        </a:p>
      </dgm:t>
    </dgm:pt>
    <dgm:pt modelId="{6B2534CA-0B66-4BFB-A208-F77D5269B820}">
      <dgm:prSet/>
      <dgm:spPr/>
      <dgm:t>
        <a:bodyPr/>
        <a:lstStyle/>
        <a:p>
          <a:r>
            <a:rPr lang="en-NZ" dirty="0"/>
            <a:t>Human beings are active ‘responding agents’ in a context not ‘impacted objects’</a:t>
          </a:r>
          <a:endParaRPr lang="en-US" dirty="0"/>
        </a:p>
      </dgm:t>
    </dgm:pt>
    <dgm:pt modelId="{B67D87EC-CADF-4291-923D-39B2C4B85B58}" type="parTrans" cxnId="{16C73E5D-04A7-44A2-8937-3E4012F8BC72}">
      <dgm:prSet/>
      <dgm:spPr/>
      <dgm:t>
        <a:bodyPr/>
        <a:lstStyle/>
        <a:p>
          <a:endParaRPr lang="en-US"/>
        </a:p>
      </dgm:t>
    </dgm:pt>
    <dgm:pt modelId="{69F5AFDE-56CE-40E3-B897-80BE934601AB}" type="sibTrans" cxnId="{16C73E5D-04A7-44A2-8937-3E4012F8BC72}">
      <dgm:prSet/>
      <dgm:spPr/>
      <dgm:t>
        <a:bodyPr/>
        <a:lstStyle/>
        <a:p>
          <a:endParaRPr lang="en-US"/>
        </a:p>
      </dgm:t>
    </dgm:pt>
    <dgm:pt modelId="{E41FA280-7FCA-4A36-A67C-B00333DFED0F}">
      <dgm:prSet/>
      <dgm:spPr/>
      <dgm:t>
        <a:bodyPr/>
        <a:lstStyle/>
        <a:p>
          <a:r>
            <a:rPr lang="en-NZ" dirty="0"/>
            <a:t>Social responses are crucial</a:t>
          </a:r>
          <a:endParaRPr lang="en-US" dirty="0"/>
        </a:p>
      </dgm:t>
    </dgm:pt>
    <dgm:pt modelId="{3D35E6C7-422D-4C5F-9D19-6F20A14A0C9D}" type="parTrans" cxnId="{09431517-C465-4DE3-918A-8BD955F7DE1D}">
      <dgm:prSet/>
      <dgm:spPr/>
      <dgm:t>
        <a:bodyPr/>
        <a:lstStyle/>
        <a:p>
          <a:endParaRPr lang="en-US"/>
        </a:p>
      </dgm:t>
    </dgm:pt>
    <dgm:pt modelId="{8B8E289C-FB48-402C-AF76-754AC3BC1C2E}" type="sibTrans" cxnId="{09431517-C465-4DE3-918A-8BD955F7DE1D}">
      <dgm:prSet/>
      <dgm:spPr/>
      <dgm:t>
        <a:bodyPr/>
        <a:lstStyle/>
        <a:p>
          <a:endParaRPr lang="en-US"/>
        </a:p>
      </dgm:t>
    </dgm:pt>
    <dgm:pt modelId="{4B6A0F7D-F2CF-442F-AA7D-A27FA56A146A}" type="pres">
      <dgm:prSet presAssocID="{C50F1E33-7B62-468A-8D21-367529346DFA}" presName="diagram" presStyleCnt="0">
        <dgm:presLayoutVars>
          <dgm:dir/>
          <dgm:resizeHandles val="exact"/>
        </dgm:presLayoutVars>
      </dgm:prSet>
      <dgm:spPr/>
    </dgm:pt>
    <dgm:pt modelId="{4E24CA38-E3C4-4335-BB0F-0EB8D5C1A725}" type="pres">
      <dgm:prSet presAssocID="{B2601A27-7221-40CE-8206-250FE556BE1D}" presName="node" presStyleLbl="node1" presStyleIdx="0" presStyleCnt="6" custLinFactNeighborY="1276">
        <dgm:presLayoutVars>
          <dgm:bulletEnabled val="1"/>
        </dgm:presLayoutVars>
      </dgm:prSet>
      <dgm:spPr/>
    </dgm:pt>
    <dgm:pt modelId="{84A75485-CF4B-4C52-8221-E4E2A210C8B0}" type="pres">
      <dgm:prSet presAssocID="{9A6AE98B-2E9A-46F4-846C-F9FD54124754}" presName="sibTrans" presStyleCnt="0"/>
      <dgm:spPr/>
    </dgm:pt>
    <dgm:pt modelId="{A38DC15D-8413-4A0B-A2F7-6094DA0E292E}" type="pres">
      <dgm:prSet presAssocID="{E21FC65E-1DE5-48A4-B579-BC3A14C9FDA6}" presName="node" presStyleLbl="node1" presStyleIdx="1" presStyleCnt="6">
        <dgm:presLayoutVars>
          <dgm:bulletEnabled val="1"/>
        </dgm:presLayoutVars>
      </dgm:prSet>
      <dgm:spPr/>
    </dgm:pt>
    <dgm:pt modelId="{319030F0-E1AA-45CB-80D6-CD7979673485}" type="pres">
      <dgm:prSet presAssocID="{A6909B54-5D52-4582-88BD-B141949FB83C}" presName="sibTrans" presStyleCnt="0"/>
      <dgm:spPr/>
    </dgm:pt>
    <dgm:pt modelId="{B8872BA2-3076-4223-94C7-8DD606419EFB}" type="pres">
      <dgm:prSet presAssocID="{8F849839-8B3E-4063-A8E8-8FD94AC2FDF6}" presName="node" presStyleLbl="node1" presStyleIdx="2" presStyleCnt="6">
        <dgm:presLayoutVars>
          <dgm:bulletEnabled val="1"/>
        </dgm:presLayoutVars>
      </dgm:prSet>
      <dgm:spPr/>
    </dgm:pt>
    <dgm:pt modelId="{2C646AA1-EEBF-4856-8E57-14BD59BF6AC9}" type="pres">
      <dgm:prSet presAssocID="{5F03B225-24AE-4DF9-A19F-44FD091DC136}" presName="sibTrans" presStyleCnt="0"/>
      <dgm:spPr/>
    </dgm:pt>
    <dgm:pt modelId="{918ABDC2-226E-473C-B3DC-34641662E467}" type="pres">
      <dgm:prSet presAssocID="{78F1D0AA-016B-4CF5-8B2B-9C1293B4DC61}" presName="node" presStyleLbl="node1" presStyleIdx="3" presStyleCnt="6">
        <dgm:presLayoutVars>
          <dgm:bulletEnabled val="1"/>
        </dgm:presLayoutVars>
      </dgm:prSet>
      <dgm:spPr/>
    </dgm:pt>
    <dgm:pt modelId="{B08B7854-8A3C-4346-9E69-2885B8F25D61}" type="pres">
      <dgm:prSet presAssocID="{E0595E60-CC45-45A0-9B37-3F39359E1F12}" presName="sibTrans" presStyleCnt="0"/>
      <dgm:spPr/>
    </dgm:pt>
    <dgm:pt modelId="{7B6F7087-43B4-4764-A166-153D543F1B28}" type="pres">
      <dgm:prSet presAssocID="{6B2534CA-0B66-4BFB-A208-F77D5269B820}" presName="node" presStyleLbl="node1" presStyleIdx="4" presStyleCnt="6">
        <dgm:presLayoutVars>
          <dgm:bulletEnabled val="1"/>
        </dgm:presLayoutVars>
      </dgm:prSet>
      <dgm:spPr/>
    </dgm:pt>
    <dgm:pt modelId="{4C558EA8-4B3C-4238-B386-34F057826F53}" type="pres">
      <dgm:prSet presAssocID="{69F5AFDE-56CE-40E3-B897-80BE934601AB}" presName="sibTrans" presStyleCnt="0"/>
      <dgm:spPr/>
    </dgm:pt>
    <dgm:pt modelId="{0894A9D8-E891-4438-948F-54F58BBEF13E}" type="pres">
      <dgm:prSet presAssocID="{E41FA280-7FCA-4A36-A67C-B00333DFED0F}" presName="node" presStyleLbl="node1" presStyleIdx="5" presStyleCnt="6">
        <dgm:presLayoutVars>
          <dgm:bulletEnabled val="1"/>
        </dgm:presLayoutVars>
      </dgm:prSet>
      <dgm:spPr/>
    </dgm:pt>
  </dgm:ptLst>
  <dgm:cxnLst>
    <dgm:cxn modelId="{4C49590F-61E9-42FA-8A68-742732C09186}" type="presOf" srcId="{C50F1E33-7B62-468A-8D21-367529346DFA}" destId="{4B6A0F7D-F2CF-442F-AA7D-A27FA56A146A}" srcOrd="0" destOrd="0" presId="urn:microsoft.com/office/officeart/2005/8/layout/default"/>
    <dgm:cxn modelId="{5E70A813-A297-4390-8B40-B7CE5460DFCC}" srcId="{C50F1E33-7B62-468A-8D21-367529346DFA}" destId="{8F849839-8B3E-4063-A8E8-8FD94AC2FDF6}" srcOrd="2" destOrd="0" parTransId="{3799032A-6B0A-43E6-BD50-513EF3BD12D1}" sibTransId="{5F03B225-24AE-4DF9-A19F-44FD091DC136}"/>
    <dgm:cxn modelId="{09431517-C465-4DE3-918A-8BD955F7DE1D}" srcId="{C50F1E33-7B62-468A-8D21-367529346DFA}" destId="{E41FA280-7FCA-4A36-A67C-B00333DFED0F}" srcOrd="5" destOrd="0" parTransId="{3D35E6C7-422D-4C5F-9D19-6F20A14A0C9D}" sibTransId="{8B8E289C-FB48-402C-AF76-754AC3BC1C2E}"/>
    <dgm:cxn modelId="{BC2B862A-D078-49BD-930E-E3F00CB237C1}" type="presOf" srcId="{6B2534CA-0B66-4BFB-A208-F77D5269B820}" destId="{7B6F7087-43B4-4764-A166-153D543F1B28}" srcOrd="0" destOrd="0" presId="urn:microsoft.com/office/officeart/2005/8/layout/default"/>
    <dgm:cxn modelId="{16C73E5D-04A7-44A2-8937-3E4012F8BC72}" srcId="{C50F1E33-7B62-468A-8D21-367529346DFA}" destId="{6B2534CA-0B66-4BFB-A208-F77D5269B820}" srcOrd="4" destOrd="0" parTransId="{B67D87EC-CADF-4291-923D-39B2C4B85B58}" sibTransId="{69F5AFDE-56CE-40E3-B897-80BE934601AB}"/>
    <dgm:cxn modelId="{6F8DCF63-C411-4F7B-8F7B-B06DF95A9197}" type="presOf" srcId="{E21FC65E-1DE5-48A4-B579-BC3A14C9FDA6}" destId="{A38DC15D-8413-4A0B-A2F7-6094DA0E292E}" srcOrd="0" destOrd="0" presId="urn:microsoft.com/office/officeart/2005/8/layout/default"/>
    <dgm:cxn modelId="{699EA451-5FD3-4DC7-BD3A-EDAB4693AFDB}" srcId="{C50F1E33-7B62-468A-8D21-367529346DFA}" destId="{78F1D0AA-016B-4CF5-8B2B-9C1293B4DC61}" srcOrd="3" destOrd="0" parTransId="{42EE1040-E23D-4FDE-9C49-CFC3B42EF729}" sibTransId="{E0595E60-CC45-45A0-9B37-3F39359E1F12}"/>
    <dgm:cxn modelId="{C246E658-8740-4CDE-83B2-FDE77F24763C}" type="presOf" srcId="{B2601A27-7221-40CE-8206-250FE556BE1D}" destId="{4E24CA38-E3C4-4335-BB0F-0EB8D5C1A725}" srcOrd="0" destOrd="0" presId="urn:microsoft.com/office/officeart/2005/8/layout/default"/>
    <dgm:cxn modelId="{90C3C190-70D8-4461-8270-1CC256882B31}" type="presOf" srcId="{78F1D0AA-016B-4CF5-8B2B-9C1293B4DC61}" destId="{918ABDC2-226E-473C-B3DC-34641662E467}" srcOrd="0" destOrd="0" presId="urn:microsoft.com/office/officeart/2005/8/layout/default"/>
    <dgm:cxn modelId="{EEB7119A-7F80-4AB4-A8B8-706E381E7EFB}" type="presOf" srcId="{8F849839-8B3E-4063-A8E8-8FD94AC2FDF6}" destId="{B8872BA2-3076-4223-94C7-8DD606419EFB}" srcOrd="0" destOrd="0" presId="urn:microsoft.com/office/officeart/2005/8/layout/default"/>
    <dgm:cxn modelId="{47027CD4-85BD-419A-98E2-DC21C12236E5}" srcId="{C50F1E33-7B62-468A-8D21-367529346DFA}" destId="{E21FC65E-1DE5-48A4-B579-BC3A14C9FDA6}" srcOrd="1" destOrd="0" parTransId="{F440BFE0-2712-46AD-8FD3-23DA44F00C22}" sibTransId="{A6909B54-5D52-4582-88BD-B141949FB83C}"/>
    <dgm:cxn modelId="{1ADFB4D4-E1F6-4D05-8772-5A6199ACACDB}" type="presOf" srcId="{E41FA280-7FCA-4A36-A67C-B00333DFED0F}" destId="{0894A9D8-E891-4438-948F-54F58BBEF13E}" srcOrd="0" destOrd="0" presId="urn:microsoft.com/office/officeart/2005/8/layout/default"/>
    <dgm:cxn modelId="{731808F9-CFC5-4C5F-9EBD-064FEA2D7694}" srcId="{C50F1E33-7B62-468A-8D21-367529346DFA}" destId="{B2601A27-7221-40CE-8206-250FE556BE1D}" srcOrd="0" destOrd="0" parTransId="{34576814-EEFC-4A46-81AA-7C8259B6BE35}" sibTransId="{9A6AE98B-2E9A-46F4-846C-F9FD54124754}"/>
    <dgm:cxn modelId="{E468B650-C162-4F23-978D-FB0110748FFE}" type="presParOf" srcId="{4B6A0F7D-F2CF-442F-AA7D-A27FA56A146A}" destId="{4E24CA38-E3C4-4335-BB0F-0EB8D5C1A725}" srcOrd="0" destOrd="0" presId="urn:microsoft.com/office/officeart/2005/8/layout/default"/>
    <dgm:cxn modelId="{65627761-69A6-48E6-B6EB-EF3437AAFE7E}" type="presParOf" srcId="{4B6A0F7D-F2CF-442F-AA7D-A27FA56A146A}" destId="{84A75485-CF4B-4C52-8221-E4E2A210C8B0}" srcOrd="1" destOrd="0" presId="urn:microsoft.com/office/officeart/2005/8/layout/default"/>
    <dgm:cxn modelId="{869D7896-12C4-4065-AD67-AEC7EA475D7B}" type="presParOf" srcId="{4B6A0F7D-F2CF-442F-AA7D-A27FA56A146A}" destId="{A38DC15D-8413-4A0B-A2F7-6094DA0E292E}" srcOrd="2" destOrd="0" presId="urn:microsoft.com/office/officeart/2005/8/layout/default"/>
    <dgm:cxn modelId="{7271ABA1-AC74-4849-B71B-3DCBAA753F80}" type="presParOf" srcId="{4B6A0F7D-F2CF-442F-AA7D-A27FA56A146A}" destId="{319030F0-E1AA-45CB-80D6-CD7979673485}" srcOrd="3" destOrd="0" presId="urn:microsoft.com/office/officeart/2005/8/layout/default"/>
    <dgm:cxn modelId="{588393EF-196B-410B-8D0A-66EDAA12C3B1}" type="presParOf" srcId="{4B6A0F7D-F2CF-442F-AA7D-A27FA56A146A}" destId="{B8872BA2-3076-4223-94C7-8DD606419EFB}" srcOrd="4" destOrd="0" presId="urn:microsoft.com/office/officeart/2005/8/layout/default"/>
    <dgm:cxn modelId="{50C8BAB6-EE82-45F2-9788-89A3706F1D72}" type="presParOf" srcId="{4B6A0F7D-F2CF-442F-AA7D-A27FA56A146A}" destId="{2C646AA1-EEBF-4856-8E57-14BD59BF6AC9}" srcOrd="5" destOrd="0" presId="urn:microsoft.com/office/officeart/2005/8/layout/default"/>
    <dgm:cxn modelId="{4600171B-AD58-40CA-BA5A-1EB05E171EB4}" type="presParOf" srcId="{4B6A0F7D-F2CF-442F-AA7D-A27FA56A146A}" destId="{918ABDC2-226E-473C-B3DC-34641662E467}" srcOrd="6" destOrd="0" presId="urn:microsoft.com/office/officeart/2005/8/layout/default"/>
    <dgm:cxn modelId="{ED3D6B47-059B-4705-8F44-FD8583F079BF}" type="presParOf" srcId="{4B6A0F7D-F2CF-442F-AA7D-A27FA56A146A}" destId="{B08B7854-8A3C-4346-9E69-2885B8F25D61}" srcOrd="7" destOrd="0" presId="urn:microsoft.com/office/officeart/2005/8/layout/default"/>
    <dgm:cxn modelId="{8A39B530-9A07-4AC8-A63A-E63E202C9E67}" type="presParOf" srcId="{4B6A0F7D-F2CF-442F-AA7D-A27FA56A146A}" destId="{7B6F7087-43B4-4764-A166-153D543F1B28}" srcOrd="8" destOrd="0" presId="urn:microsoft.com/office/officeart/2005/8/layout/default"/>
    <dgm:cxn modelId="{9E8F5F60-9F1C-42D9-8047-9F7C2EBB49E3}" type="presParOf" srcId="{4B6A0F7D-F2CF-442F-AA7D-A27FA56A146A}" destId="{4C558EA8-4B3C-4238-B386-34F057826F53}" srcOrd="9" destOrd="0" presId="urn:microsoft.com/office/officeart/2005/8/layout/default"/>
    <dgm:cxn modelId="{6B4F5984-85FC-4D91-85F6-8F554D8FA2A7}" type="presParOf" srcId="{4B6A0F7D-F2CF-442F-AA7D-A27FA56A146A}" destId="{0894A9D8-E891-4438-948F-54F58BBEF13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1098BA-A77C-7244-BDB8-F0E84C5D10E0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DDB7A86D-49F5-C540-9E70-F8ECF773E169}">
      <dgm:prSet phldrT="[Text]"/>
      <dgm:spPr/>
      <dgm:t>
        <a:bodyPr/>
        <a:lstStyle/>
        <a:p>
          <a:r>
            <a:rPr lang="en-US" dirty="0"/>
            <a:t>Action</a:t>
          </a:r>
        </a:p>
      </dgm:t>
    </dgm:pt>
    <dgm:pt modelId="{3572DE93-ECCE-AF4B-97FC-C03730DC1CF8}" type="parTrans" cxnId="{53E351BF-1E61-D54A-8BF1-8AE9C783FA96}">
      <dgm:prSet/>
      <dgm:spPr/>
      <dgm:t>
        <a:bodyPr/>
        <a:lstStyle/>
        <a:p>
          <a:endParaRPr lang="en-US"/>
        </a:p>
      </dgm:t>
    </dgm:pt>
    <dgm:pt modelId="{8E0921EE-E614-FD45-B480-4250D4E836B2}" type="sibTrans" cxnId="{53E351BF-1E61-D54A-8BF1-8AE9C783FA96}">
      <dgm:prSet/>
      <dgm:spPr/>
      <dgm:t>
        <a:bodyPr/>
        <a:lstStyle/>
        <a:p>
          <a:endParaRPr lang="en-US"/>
        </a:p>
      </dgm:t>
    </dgm:pt>
    <dgm:pt modelId="{C7F1F722-CB8D-6140-A99A-27553C2467D9}">
      <dgm:prSet phldrT="[Text]"/>
      <dgm:spPr/>
      <dgm:t>
        <a:bodyPr/>
        <a:lstStyle/>
        <a:p>
          <a:r>
            <a:rPr lang="en-US" dirty="0"/>
            <a:t>Res</a:t>
          </a:r>
          <a:r>
            <a:rPr lang="fr-CA" dirty="0" err="1"/>
            <a:t>ponse</a:t>
          </a:r>
          <a:endParaRPr lang="en-US" dirty="0"/>
        </a:p>
      </dgm:t>
    </dgm:pt>
    <dgm:pt modelId="{A5B5AB56-A219-0344-9D36-4EBF50A9237D}" type="parTrans" cxnId="{E30C5683-F659-AF44-AC24-F1ECE27F2E95}">
      <dgm:prSet/>
      <dgm:spPr/>
      <dgm:t>
        <a:bodyPr/>
        <a:lstStyle/>
        <a:p>
          <a:endParaRPr lang="en-US"/>
        </a:p>
      </dgm:t>
    </dgm:pt>
    <dgm:pt modelId="{041DF125-5A0A-A544-AE21-F185B910D67C}" type="sibTrans" cxnId="{E30C5683-F659-AF44-AC24-F1ECE27F2E95}">
      <dgm:prSet/>
      <dgm:spPr/>
      <dgm:t>
        <a:bodyPr/>
        <a:lstStyle/>
        <a:p>
          <a:endParaRPr lang="en-US"/>
        </a:p>
      </dgm:t>
    </dgm:pt>
    <dgm:pt modelId="{27E0C8AE-D1A2-7D48-8FA9-CBDB689CEAD5}">
      <dgm:prSet phldrT="[Text]"/>
      <dgm:spPr/>
      <dgm:t>
        <a:bodyPr/>
        <a:lstStyle/>
        <a:p>
          <a:r>
            <a:rPr lang="en-US" dirty="0"/>
            <a:t>Social Responses</a:t>
          </a:r>
        </a:p>
      </dgm:t>
    </dgm:pt>
    <dgm:pt modelId="{8C1CAB71-AE9D-1A4B-8E8B-96609ADC636E}" type="parTrans" cxnId="{B9A32FA3-EB6A-8A4F-BF01-8D4A39DE6497}">
      <dgm:prSet/>
      <dgm:spPr/>
      <dgm:t>
        <a:bodyPr/>
        <a:lstStyle/>
        <a:p>
          <a:endParaRPr lang="en-US"/>
        </a:p>
      </dgm:t>
    </dgm:pt>
    <dgm:pt modelId="{1B5F0D12-5318-8E49-93E3-FC0229B4762E}" type="sibTrans" cxnId="{B9A32FA3-EB6A-8A4F-BF01-8D4A39DE6497}">
      <dgm:prSet/>
      <dgm:spPr/>
      <dgm:t>
        <a:bodyPr/>
        <a:lstStyle/>
        <a:p>
          <a:endParaRPr lang="en-US"/>
        </a:p>
      </dgm:t>
    </dgm:pt>
    <dgm:pt modelId="{9E575306-694E-EC42-BD62-AA45376B1F87}">
      <dgm:prSet phldrT="[Text]"/>
      <dgm:spPr/>
      <dgm:t>
        <a:bodyPr/>
        <a:lstStyle/>
        <a:p>
          <a:r>
            <a:rPr lang="en-US" dirty="0"/>
            <a:t>Response to Social Responses</a:t>
          </a:r>
        </a:p>
      </dgm:t>
    </dgm:pt>
    <dgm:pt modelId="{D915A63A-8387-2347-A019-E42EF38C6A2F}" type="parTrans" cxnId="{2FB67100-3AE0-8243-B490-D1D56E89AF15}">
      <dgm:prSet/>
      <dgm:spPr/>
      <dgm:t>
        <a:bodyPr/>
        <a:lstStyle/>
        <a:p>
          <a:endParaRPr lang="en-US"/>
        </a:p>
      </dgm:t>
    </dgm:pt>
    <dgm:pt modelId="{99ABB241-9579-EF45-803B-5070270C7E11}" type="sibTrans" cxnId="{2FB67100-3AE0-8243-B490-D1D56E89AF15}">
      <dgm:prSet/>
      <dgm:spPr/>
      <dgm:t>
        <a:bodyPr/>
        <a:lstStyle/>
        <a:p>
          <a:endParaRPr lang="en-US"/>
        </a:p>
      </dgm:t>
    </dgm:pt>
    <dgm:pt modelId="{DA50B638-9790-D147-B896-ECDD418EDE72}" type="pres">
      <dgm:prSet presAssocID="{4D1098BA-A77C-7244-BDB8-F0E84C5D10E0}" presName="Name0" presStyleCnt="0">
        <dgm:presLayoutVars>
          <dgm:dir/>
          <dgm:resizeHandles val="exact"/>
        </dgm:presLayoutVars>
      </dgm:prSet>
      <dgm:spPr/>
    </dgm:pt>
    <dgm:pt modelId="{1055C206-0969-A741-8881-4C5BE2A02B06}" type="pres">
      <dgm:prSet presAssocID="{DDB7A86D-49F5-C540-9E70-F8ECF773E169}" presName="node" presStyleLbl="node1" presStyleIdx="0" presStyleCnt="4">
        <dgm:presLayoutVars>
          <dgm:bulletEnabled val="1"/>
        </dgm:presLayoutVars>
      </dgm:prSet>
      <dgm:spPr/>
    </dgm:pt>
    <dgm:pt modelId="{880CAD35-6A0A-7943-8342-16E50E7AD068}" type="pres">
      <dgm:prSet presAssocID="{8E0921EE-E614-FD45-B480-4250D4E836B2}" presName="sibTrans" presStyleLbl="sibTrans2D1" presStyleIdx="0" presStyleCnt="3"/>
      <dgm:spPr/>
    </dgm:pt>
    <dgm:pt modelId="{3C2E6274-D241-F943-ABEE-70733EEA801F}" type="pres">
      <dgm:prSet presAssocID="{8E0921EE-E614-FD45-B480-4250D4E836B2}" presName="connectorText" presStyleLbl="sibTrans2D1" presStyleIdx="0" presStyleCnt="3"/>
      <dgm:spPr/>
    </dgm:pt>
    <dgm:pt modelId="{FFE7C9D0-D179-DD49-9D51-75968009AB6F}" type="pres">
      <dgm:prSet presAssocID="{C7F1F722-CB8D-6140-A99A-27553C2467D9}" presName="node" presStyleLbl="node1" presStyleIdx="1" presStyleCnt="4">
        <dgm:presLayoutVars>
          <dgm:bulletEnabled val="1"/>
        </dgm:presLayoutVars>
      </dgm:prSet>
      <dgm:spPr/>
    </dgm:pt>
    <dgm:pt modelId="{B3DE8C58-652B-0445-8346-930FDB7FD003}" type="pres">
      <dgm:prSet presAssocID="{041DF125-5A0A-A544-AE21-F185B910D67C}" presName="sibTrans" presStyleLbl="sibTrans2D1" presStyleIdx="1" presStyleCnt="3"/>
      <dgm:spPr/>
    </dgm:pt>
    <dgm:pt modelId="{7FECD184-BAE1-2046-80DE-74B608B7FC8E}" type="pres">
      <dgm:prSet presAssocID="{041DF125-5A0A-A544-AE21-F185B910D67C}" presName="connectorText" presStyleLbl="sibTrans2D1" presStyleIdx="1" presStyleCnt="3"/>
      <dgm:spPr/>
    </dgm:pt>
    <dgm:pt modelId="{DB79CC9B-A1A5-EC41-97B7-440C310FF35F}" type="pres">
      <dgm:prSet presAssocID="{27E0C8AE-D1A2-7D48-8FA9-CBDB689CEAD5}" presName="node" presStyleLbl="node1" presStyleIdx="2" presStyleCnt="4">
        <dgm:presLayoutVars>
          <dgm:bulletEnabled val="1"/>
        </dgm:presLayoutVars>
      </dgm:prSet>
      <dgm:spPr/>
    </dgm:pt>
    <dgm:pt modelId="{C4D2F869-3A5E-5145-97F4-7E38F1F804A4}" type="pres">
      <dgm:prSet presAssocID="{1B5F0D12-5318-8E49-93E3-FC0229B4762E}" presName="sibTrans" presStyleLbl="sibTrans2D1" presStyleIdx="2" presStyleCnt="3"/>
      <dgm:spPr/>
    </dgm:pt>
    <dgm:pt modelId="{225C76C1-14C0-4345-A2B8-F047F44C08BE}" type="pres">
      <dgm:prSet presAssocID="{1B5F0D12-5318-8E49-93E3-FC0229B4762E}" presName="connectorText" presStyleLbl="sibTrans2D1" presStyleIdx="2" presStyleCnt="3"/>
      <dgm:spPr/>
    </dgm:pt>
    <dgm:pt modelId="{0541FD45-3518-1740-AED9-9D69C70B405C}" type="pres">
      <dgm:prSet presAssocID="{9E575306-694E-EC42-BD62-AA45376B1F87}" presName="node" presStyleLbl="node1" presStyleIdx="3" presStyleCnt="4">
        <dgm:presLayoutVars>
          <dgm:bulletEnabled val="1"/>
        </dgm:presLayoutVars>
      </dgm:prSet>
      <dgm:spPr/>
    </dgm:pt>
  </dgm:ptLst>
  <dgm:cxnLst>
    <dgm:cxn modelId="{2FB67100-3AE0-8243-B490-D1D56E89AF15}" srcId="{4D1098BA-A77C-7244-BDB8-F0E84C5D10E0}" destId="{9E575306-694E-EC42-BD62-AA45376B1F87}" srcOrd="3" destOrd="0" parTransId="{D915A63A-8387-2347-A019-E42EF38C6A2F}" sibTransId="{99ABB241-9579-EF45-803B-5070270C7E11}"/>
    <dgm:cxn modelId="{64A8D80E-D227-234C-88A9-99D32E2AF50C}" type="presOf" srcId="{C7F1F722-CB8D-6140-A99A-27553C2467D9}" destId="{FFE7C9D0-D179-DD49-9D51-75968009AB6F}" srcOrd="0" destOrd="0" presId="urn:microsoft.com/office/officeart/2005/8/layout/process1"/>
    <dgm:cxn modelId="{67A3A72C-35BB-F64F-96AD-DAB9F687F6DE}" type="presOf" srcId="{27E0C8AE-D1A2-7D48-8FA9-CBDB689CEAD5}" destId="{DB79CC9B-A1A5-EC41-97B7-440C310FF35F}" srcOrd="0" destOrd="0" presId="urn:microsoft.com/office/officeart/2005/8/layout/process1"/>
    <dgm:cxn modelId="{AE42BE65-E063-E744-A9B0-1660B7FADCCE}" type="presOf" srcId="{9E575306-694E-EC42-BD62-AA45376B1F87}" destId="{0541FD45-3518-1740-AED9-9D69C70B405C}" srcOrd="0" destOrd="0" presId="urn:microsoft.com/office/officeart/2005/8/layout/process1"/>
    <dgm:cxn modelId="{DC2A084B-EDCD-DF4B-A7E0-CFB63685C8DA}" type="presOf" srcId="{8E0921EE-E614-FD45-B480-4250D4E836B2}" destId="{880CAD35-6A0A-7943-8342-16E50E7AD068}" srcOrd="0" destOrd="0" presId="urn:microsoft.com/office/officeart/2005/8/layout/process1"/>
    <dgm:cxn modelId="{49512674-0A5D-0048-8CD7-D48EBF64D3AB}" type="presOf" srcId="{1B5F0D12-5318-8E49-93E3-FC0229B4762E}" destId="{225C76C1-14C0-4345-A2B8-F047F44C08BE}" srcOrd="1" destOrd="0" presId="urn:microsoft.com/office/officeart/2005/8/layout/process1"/>
    <dgm:cxn modelId="{E30C5683-F659-AF44-AC24-F1ECE27F2E95}" srcId="{4D1098BA-A77C-7244-BDB8-F0E84C5D10E0}" destId="{C7F1F722-CB8D-6140-A99A-27553C2467D9}" srcOrd="1" destOrd="0" parTransId="{A5B5AB56-A219-0344-9D36-4EBF50A9237D}" sibTransId="{041DF125-5A0A-A544-AE21-F185B910D67C}"/>
    <dgm:cxn modelId="{17C21785-0C3A-C647-B5D1-30DE7611DF4B}" type="presOf" srcId="{041DF125-5A0A-A544-AE21-F185B910D67C}" destId="{7FECD184-BAE1-2046-80DE-74B608B7FC8E}" srcOrd="1" destOrd="0" presId="urn:microsoft.com/office/officeart/2005/8/layout/process1"/>
    <dgm:cxn modelId="{B9A32FA3-EB6A-8A4F-BF01-8D4A39DE6497}" srcId="{4D1098BA-A77C-7244-BDB8-F0E84C5D10E0}" destId="{27E0C8AE-D1A2-7D48-8FA9-CBDB689CEAD5}" srcOrd="2" destOrd="0" parTransId="{8C1CAB71-AE9D-1A4B-8E8B-96609ADC636E}" sibTransId="{1B5F0D12-5318-8E49-93E3-FC0229B4762E}"/>
    <dgm:cxn modelId="{53E351BF-1E61-D54A-8BF1-8AE9C783FA96}" srcId="{4D1098BA-A77C-7244-BDB8-F0E84C5D10E0}" destId="{DDB7A86D-49F5-C540-9E70-F8ECF773E169}" srcOrd="0" destOrd="0" parTransId="{3572DE93-ECCE-AF4B-97FC-C03730DC1CF8}" sibTransId="{8E0921EE-E614-FD45-B480-4250D4E836B2}"/>
    <dgm:cxn modelId="{4CFF7FD6-97D2-AD49-80A0-8B7126295701}" type="presOf" srcId="{8E0921EE-E614-FD45-B480-4250D4E836B2}" destId="{3C2E6274-D241-F943-ABEE-70733EEA801F}" srcOrd="1" destOrd="0" presId="urn:microsoft.com/office/officeart/2005/8/layout/process1"/>
    <dgm:cxn modelId="{9FC51BDE-257E-654B-8D2B-BF0B64ADB62E}" type="presOf" srcId="{041DF125-5A0A-A544-AE21-F185B910D67C}" destId="{B3DE8C58-652B-0445-8346-930FDB7FD003}" srcOrd="0" destOrd="0" presId="urn:microsoft.com/office/officeart/2005/8/layout/process1"/>
    <dgm:cxn modelId="{7B7DCDDE-97FE-244E-AFD0-8B23C880EFF3}" type="presOf" srcId="{1B5F0D12-5318-8E49-93E3-FC0229B4762E}" destId="{C4D2F869-3A5E-5145-97F4-7E38F1F804A4}" srcOrd="0" destOrd="0" presId="urn:microsoft.com/office/officeart/2005/8/layout/process1"/>
    <dgm:cxn modelId="{8CF076EC-3B4A-804C-BD6E-CDACAE3557BA}" type="presOf" srcId="{DDB7A86D-49F5-C540-9E70-F8ECF773E169}" destId="{1055C206-0969-A741-8881-4C5BE2A02B06}" srcOrd="0" destOrd="0" presId="urn:microsoft.com/office/officeart/2005/8/layout/process1"/>
    <dgm:cxn modelId="{B9C300F1-34B2-9D4E-8AE5-C892AAF29174}" type="presOf" srcId="{4D1098BA-A77C-7244-BDB8-F0E84C5D10E0}" destId="{DA50B638-9790-D147-B896-ECDD418EDE72}" srcOrd="0" destOrd="0" presId="urn:microsoft.com/office/officeart/2005/8/layout/process1"/>
    <dgm:cxn modelId="{FEEE2224-F8A0-4347-93DE-51F02C4E2548}" type="presParOf" srcId="{DA50B638-9790-D147-B896-ECDD418EDE72}" destId="{1055C206-0969-A741-8881-4C5BE2A02B06}" srcOrd="0" destOrd="0" presId="urn:microsoft.com/office/officeart/2005/8/layout/process1"/>
    <dgm:cxn modelId="{D5E9681E-7CB7-E644-B4CD-56EDF07F1E90}" type="presParOf" srcId="{DA50B638-9790-D147-B896-ECDD418EDE72}" destId="{880CAD35-6A0A-7943-8342-16E50E7AD068}" srcOrd="1" destOrd="0" presId="urn:microsoft.com/office/officeart/2005/8/layout/process1"/>
    <dgm:cxn modelId="{D09B81A1-AC52-984D-9B39-C2A21B8CB253}" type="presParOf" srcId="{880CAD35-6A0A-7943-8342-16E50E7AD068}" destId="{3C2E6274-D241-F943-ABEE-70733EEA801F}" srcOrd="0" destOrd="0" presId="urn:microsoft.com/office/officeart/2005/8/layout/process1"/>
    <dgm:cxn modelId="{4E26E177-F844-4F45-B0BC-57D035981D4F}" type="presParOf" srcId="{DA50B638-9790-D147-B896-ECDD418EDE72}" destId="{FFE7C9D0-D179-DD49-9D51-75968009AB6F}" srcOrd="2" destOrd="0" presId="urn:microsoft.com/office/officeart/2005/8/layout/process1"/>
    <dgm:cxn modelId="{CBAC58E1-BA66-4E4F-A70E-3FBF0C4BCD6C}" type="presParOf" srcId="{DA50B638-9790-D147-B896-ECDD418EDE72}" destId="{B3DE8C58-652B-0445-8346-930FDB7FD003}" srcOrd="3" destOrd="0" presId="urn:microsoft.com/office/officeart/2005/8/layout/process1"/>
    <dgm:cxn modelId="{FB3DDBD0-0D36-284A-8225-D659E07DA254}" type="presParOf" srcId="{B3DE8C58-652B-0445-8346-930FDB7FD003}" destId="{7FECD184-BAE1-2046-80DE-74B608B7FC8E}" srcOrd="0" destOrd="0" presId="urn:microsoft.com/office/officeart/2005/8/layout/process1"/>
    <dgm:cxn modelId="{BD19049B-C245-8441-B06A-27EFB2751287}" type="presParOf" srcId="{DA50B638-9790-D147-B896-ECDD418EDE72}" destId="{DB79CC9B-A1A5-EC41-97B7-440C310FF35F}" srcOrd="4" destOrd="0" presId="urn:microsoft.com/office/officeart/2005/8/layout/process1"/>
    <dgm:cxn modelId="{19DC7A42-1604-9148-A796-F9EAD78AC966}" type="presParOf" srcId="{DA50B638-9790-D147-B896-ECDD418EDE72}" destId="{C4D2F869-3A5E-5145-97F4-7E38F1F804A4}" srcOrd="5" destOrd="0" presId="urn:microsoft.com/office/officeart/2005/8/layout/process1"/>
    <dgm:cxn modelId="{DC20C1D2-EEBA-3E41-A15D-EF7BB50450BF}" type="presParOf" srcId="{C4D2F869-3A5E-5145-97F4-7E38F1F804A4}" destId="{225C76C1-14C0-4345-A2B8-F047F44C08BE}" srcOrd="0" destOrd="0" presId="urn:microsoft.com/office/officeart/2005/8/layout/process1"/>
    <dgm:cxn modelId="{E0A51D43-BCC1-444D-BF14-FBF7C3970990}" type="presParOf" srcId="{DA50B638-9790-D147-B896-ECDD418EDE72}" destId="{0541FD45-3518-1740-AED9-9D69C70B405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E036F1-63A8-41F3-BA9C-CE539403498D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FD4814-6D7D-4AD0-831B-82379ED6B54B}">
      <dgm:prSet/>
      <dgm:spPr/>
      <dgm:t>
        <a:bodyPr/>
        <a:lstStyle/>
        <a:p>
          <a:r>
            <a:rPr lang="mi-NZ" dirty="0"/>
            <a:t>Buddy up when you go out in case you get triggered into raping someone</a:t>
          </a:r>
          <a:endParaRPr lang="en-US" dirty="0"/>
        </a:p>
      </dgm:t>
    </dgm:pt>
    <dgm:pt modelId="{B1C74855-D1ED-4CC8-AEB1-C29D472A2391}" type="parTrans" cxnId="{E2849CC0-5912-4B25-988F-2FC7B9B56AF0}">
      <dgm:prSet/>
      <dgm:spPr/>
      <dgm:t>
        <a:bodyPr/>
        <a:lstStyle/>
        <a:p>
          <a:endParaRPr lang="en-US"/>
        </a:p>
      </dgm:t>
    </dgm:pt>
    <dgm:pt modelId="{768EC2FB-CA0B-4769-8DEA-068B44AA13C5}" type="sibTrans" cxnId="{E2849CC0-5912-4B25-988F-2FC7B9B56AF0}">
      <dgm:prSet/>
      <dgm:spPr/>
      <dgm:t>
        <a:bodyPr/>
        <a:lstStyle/>
        <a:p>
          <a:endParaRPr lang="en-US"/>
        </a:p>
      </dgm:t>
    </dgm:pt>
    <dgm:pt modelId="{9EC330F0-3785-44DA-BF8B-EA2BE5BC4674}">
      <dgm:prSet/>
      <dgm:spPr/>
      <dgm:t>
        <a:bodyPr/>
        <a:lstStyle/>
        <a:p>
          <a:r>
            <a:rPr lang="mi-NZ" dirty="0"/>
            <a:t>Carry a personal safety alarm and blow it when you think you will beat someone up</a:t>
          </a:r>
          <a:endParaRPr lang="en-US" dirty="0"/>
        </a:p>
      </dgm:t>
    </dgm:pt>
    <dgm:pt modelId="{04F3E1EC-34EF-46AD-820C-920134FD6EE2}" type="parTrans" cxnId="{7B242155-3B32-4157-AF60-D5921FBB6580}">
      <dgm:prSet/>
      <dgm:spPr/>
      <dgm:t>
        <a:bodyPr/>
        <a:lstStyle/>
        <a:p>
          <a:endParaRPr lang="en-US"/>
        </a:p>
      </dgm:t>
    </dgm:pt>
    <dgm:pt modelId="{73374F7C-2BF0-4A84-BBF9-8BBF203E1E44}" type="sibTrans" cxnId="{7B242155-3B32-4157-AF60-D5921FBB6580}">
      <dgm:prSet/>
      <dgm:spPr/>
      <dgm:t>
        <a:bodyPr/>
        <a:lstStyle/>
        <a:p>
          <a:endParaRPr lang="en-US"/>
        </a:p>
      </dgm:t>
    </dgm:pt>
    <dgm:pt modelId="{1585DFE6-6DF8-42B4-95F2-81D7411B9E23}">
      <dgm:prSet/>
      <dgm:spPr/>
      <dgm:t>
        <a:bodyPr/>
        <a:lstStyle/>
        <a:p>
          <a:r>
            <a:rPr lang="mi-NZ" dirty="0"/>
            <a:t>Use your loudest voice and scream for help if you are at risk of harming someone</a:t>
          </a:r>
          <a:endParaRPr lang="en-US" dirty="0"/>
        </a:p>
      </dgm:t>
    </dgm:pt>
    <dgm:pt modelId="{880835BF-985A-4A6E-A0D7-3155DF313D37}" type="parTrans" cxnId="{38529BAB-35E8-4682-8536-2AF6F57E6D8F}">
      <dgm:prSet/>
      <dgm:spPr/>
      <dgm:t>
        <a:bodyPr/>
        <a:lstStyle/>
        <a:p>
          <a:endParaRPr lang="en-US"/>
        </a:p>
      </dgm:t>
    </dgm:pt>
    <dgm:pt modelId="{8729DF77-4421-43E0-9A38-ED3EBC89A179}" type="sibTrans" cxnId="{38529BAB-35E8-4682-8536-2AF6F57E6D8F}">
      <dgm:prSet/>
      <dgm:spPr/>
      <dgm:t>
        <a:bodyPr/>
        <a:lstStyle/>
        <a:p>
          <a:endParaRPr lang="en-US"/>
        </a:p>
      </dgm:t>
    </dgm:pt>
    <dgm:pt modelId="{333DC677-3DDB-4FE9-838A-090F68941EA1}">
      <dgm:prSet/>
      <dgm:spPr/>
      <dgm:t>
        <a:bodyPr/>
        <a:lstStyle/>
        <a:p>
          <a:r>
            <a:rPr lang="mi-NZ" dirty="0"/>
            <a:t>Leave women alone in bars but feel free to grope yourself on your way to the toilets</a:t>
          </a:r>
          <a:endParaRPr lang="en-US" dirty="0"/>
        </a:p>
      </dgm:t>
    </dgm:pt>
    <dgm:pt modelId="{F2810F7F-A52A-4523-BF1C-9F3D02E11DE5}" type="parTrans" cxnId="{E9F192FC-382C-4280-87A2-CC31EB825FCE}">
      <dgm:prSet/>
      <dgm:spPr/>
      <dgm:t>
        <a:bodyPr/>
        <a:lstStyle/>
        <a:p>
          <a:endParaRPr lang="en-US"/>
        </a:p>
      </dgm:t>
    </dgm:pt>
    <dgm:pt modelId="{1957A516-F455-4246-95F4-EA8E55FADD43}" type="sibTrans" cxnId="{E9F192FC-382C-4280-87A2-CC31EB825FCE}">
      <dgm:prSet/>
      <dgm:spPr/>
      <dgm:t>
        <a:bodyPr/>
        <a:lstStyle/>
        <a:p>
          <a:endParaRPr lang="en-US"/>
        </a:p>
      </dgm:t>
    </dgm:pt>
    <dgm:pt modelId="{D6855E0A-C2AF-49CA-B954-2E53D8E30920}" type="pres">
      <dgm:prSet presAssocID="{D9E036F1-63A8-41F3-BA9C-CE539403498D}" presName="matrix" presStyleCnt="0">
        <dgm:presLayoutVars>
          <dgm:chMax val="1"/>
          <dgm:dir/>
          <dgm:resizeHandles val="exact"/>
        </dgm:presLayoutVars>
      </dgm:prSet>
      <dgm:spPr/>
    </dgm:pt>
    <dgm:pt modelId="{28D6FDE4-4FC3-4B82-A8F7-D9EA635B8FD6}" type="pres">
      <dgm:prSet presAssocID="{D9E036F1-63A8-41F3-BA9C-CE539403498D}" presName="diamond" presStyleLbl="bgShp" presStyleIdx="0" presStyleCnt="1"/>
      <dgm:spPr/>
    </dgm:pt>
    <dgm:pt modelId="{DB691305-1276-47CD-BBB1-EFA74ACD2D8A}" type="pres">
      <dgm:prSet presAssocID="{D9E036F1-63A8-41F3-BA9C-CE539403498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7E8EE4F-EFA5-496D-B86D-00487872B600}" type="pres">
      <dgm:prSet presAssocID="{D9E036F1-63A8-41F3-BA9C-CE539403498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7CAB2C3-35C4-461D-84A2-F3BAA5D236DA}" type="pres">
      <dgm:prSet presAssocID="{D9E036F1-63A8-41F3-BA9C-CE539403498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90C9F5F-F87D-4652-AC53-0CF46E523EA9}" type="pres">
      <dgm:prSet presAssocID="{D9E036F1-63A8-41F3-BA9C-CE539403498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D4E1F2E-E5FE-4113-B3E1-6D263B6444BD}" type="presOf" srcId="{53FD4814-6D7D-4AD0-831B-82379ED6B54B}" destId="{DB691305-1276-47CD-BBB1-EFA74ACD2D8A}" srcOrd="0" destOrd="0" presId="urn:microsoft.com/office/officeart/2005/8/layout/matrix3"/>
    <dgm:cxn modelId="{3086B047-7B32-4C01-87A5-5E56662E24D2}" type="presOf" srcId="{1585DFE6-6DF8-42B4-95F2-81D7411B9E23}" destId="{77CAB2C3-35C4-461D-84A2-F3BAA5D236DA}" srcOrd="0" destOrd="0" presId="urn:microsoft.com/office/officeart/2005/8/layout/matrix3"/>
    <dgm:cxn modelId="{7B242155-3B32-4157-AF60-D5921FBB6580}" srcId="{D9E036F1-63A8-41F3-BA9C-CE539403498D}" destId="{9EC330F0-3785-44DA-BF8B-EA2BE5BC4674}" srcOrd="1" destOrd="0" parTransId="{04F3E1EC-34EF-46AD-820C-920134FD6EE2}" sibTransId="{73374F7C-2BF0-4A84-BBF9-8BBF203E1E44}"/>
    <dgm:cxn modelId="{F7AEE09B-60F6-417E-8480-A0C12DA6A4B5}" type="presOf" srcId="{333DC677-3DDB-4FE9-838A-090F68941EA1}" destId="{C90C9F5F-F87D-4652-AC53-0CF46E523EA9}" srcOrd="0" destOrd="0" presId="urn:microsoft.com/office/officeart/2005/8/layout/matrix3"/>
    <dgm:cxn modelId="{DBC54AA1-3037-457A-903F-EDB739D95E23}" type="presOf" srcId="{9EC330F0-3785-44DA-BF8B-EA2BE5BC4674}" destId="{B7E8EE4F-EFA5-496D-B86D-00487872B600}" srcOrd="0" destOrd="0" presId="urn:microsoft.com/office/officeart/2005/8/layout/matrix3"/>
    <dgm:cxn modelId="{38529BAB-35E8-4682-8536-2AF6F57E6D8F}" srcId="{D9E036F1-63A8-41F3-BA9C-CE539403498D}" destId="{1585DFE6-6DF8-42B4-95F2-81D7411B9E23}" srcOrd="2" destOrd="0" parTransId="{880835BF-985A-4A6E-A0D7-3155DF313D37}" sibTransId="{8729DF77-4421-43E0-9A38-ED3EBC89A179}"/>
    <dgm:cxn modelId="{E2849CC0-5912-4B25-988F-2FC7B9B56AF0}" srcId="{D9E036F1-63A8-41F3-BA9C-CE539403498D}" destId="{53FD4814-6D7D-4AD0-831B-82379ED6B54B}" srcOrd="0" destOrd="0" parTransId="{B1C74855-D1ED-4CC8-AEB1-C29D472A2391}" sibTransId="{768EC2FB-CA0B-4769-8DEA-068B44AA13C5}"/>
    <dgm:cxn modelId="{2C8375ED-E651-495B-8C5F-55403F0007FF}" type="presOf" srcId="{D9E036F1-63A8-41F3-BA9C-CE539403498D}" destId="{D6855E0A-C2AF-49CA-B954-2E53D8E30920}" srcOrd="0" destOrd="0" presId="urn:microsoft.com/office/officeart/2005/8/layout/matrix3"/>
    <dgm:cxn modelId="{E9F192FC-382C-4280-87A2-CC31EB825FCE}" srcId="{D9E036F1-63A8-41F3-BA9C-CE539403498D}" destId="{333DC677-3DDB-4FE9-838A-090F68941EA1}" srcOrd="3" destOrd="0" parTransId="{F2810F7F-A52A-4523-BF1C-9F3D02E11DE5}" sibTransId="{1957A516-F455-4246-95F4-EA8E55FADD43}"/>
    <dgm:cxn modelId="{0B87C266-0466-4EF6-B3EF-117EF0A8B16A}" type="presParOf" srcId="{D6855E0A-C2AF-49CA-B954-2E53D8E30920}" destId="{28D6FDE4-4FC3-4B82-A8F7-D9EA635B8FD6}" srcOrd="0" destOrd="0" presId="urn:microsoft.com/office/officeart/2005/8/layout/matrix3"/>
    <dgm:cxn modelId="{5D75FC0E-014C-46BA-85DA-5BAF90C94C25}" type="presParOf" srcId="{D6855E0A-C2AF-49CA-B954-2E53D8E30920}" destId="{DB691305-1276-47CD-BBB1-EFA74ACD2D8A}" srcOrd="1" destOrd="0" presId="urn:microsoft.com/office/officeart/2005/8/layout/matrix3"/>
    <dgm:cxn modelId="{5C6F5822-A601-43A8-AA1B-81212743D42D}" type="presParOf" srcId="{D6855E0A-C2AF-49CA-B954-2E53D8E30920}" destId="{B7E8EE4F-EFA5-496D-B86D-00487872B600}" srcOrd="2" destOrd="0" presId="urn:microsoft.com/office/officeart/2005/8/layout/matrix3"/>
    <dgm:cxn modelId="{13C7BB21-37B7-4AD2-84D0-DF81AB7F928A}" type="presParOf" srcId="{D6855E0A-C2AF-49CA-B954-2E53D8E30920}" destId="{77CAB2C3-35C4-461D-84A2-F3BAA5D236DA}" srcOrd="3" destOrd="0" presId="urn:microsoft.com/office/officeart/2005/8/layout/matrix3"/>
    <dgm:cxn modelId="{FF151E0E-7346-43D1-896C-9B80C23A7E9E}" type="presParOf" srcId="{D6855E0A-C2AF-49CA-B954-2E53D8E30920}" destId="{C90C9F5F-F87D-4652-AC53-0CF46E523EA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4CA38-E3C4-4335-BB0F-0EB8D5C1A725}">
      <dsp:nvSpPr>
        <dsp:cNvPr id="0" name=""/>
        <dsp:cNvSpPr/>
      </dsp:nvSpPr>
      <dsp:spPr>
        <a:xfrm>
          <a:off x="0" y="64846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600" kern="1200"/>
            <a:t>Dignity / mana is central to social life and wellbeing</a:t>
          </a:r>
          <a:endParaRPr lang="en-US" sz="2600" kern="1200"/>
        </a:p>
      </dsp:txBody>
      <dsp:txXfrm>
        <a:off x="0" y="64846"/>
        <a:ext cx="3286125" cy="1971675"/>
      </dsp:txXfrm>
    </dsp:sp>
    <dsp:sp modelId="{A38DC15D-8413-4A0B-A2F7-6094DA0E292E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600" kern="1200" dirty="0"/>
            <a:t>Violent acts are unilateral, non-consensual and occur in the social world</a:t>
          </a:r>
          <a:endParaRPr lang="en-US" sz="2600" kern="1200" dirty="0"/>
        </a:p>
      </dsp:txBody>
      <dsp:txXfrm>
        <a:off x="3614737" y="39687"/>
        <a:ext cx="3286125" cy="1971675"/>
      </dsp:txXfrm>
    </dsp:sp>
    <dsp:sp modelId="{B8872BA2-3076-4223-94C7-8DD606419EFB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600" kern="1200"/>
            <a:t>Violence is 99% deliberate, strategic and targeted </a:t>
          </a:r>
          <a:endParaRPr lang="en-US" sz="2600" kern="1200"/>
        </a:p>
      </dsp:txBody>
      <dsp:txXfrm>
        <a:off x="7229475" y="39687"/>
        <a:ext cx="3286125" cy="1971675"/>
      </dsp:txXfrm>
    </dsp:sp>
    <dsp:sp modelId="{918ABDC2-226E-473C-B3DC-34641662E467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600" kern="1200" dirty="0"/>
            <a:t>Wherever there is violence, there is resistance</a:t>
          </a:r>
          <a:endParaRPr lang="en-US" sz="2600" kern="1200" dirty="0"/>
        </a:p>
      </dsp:txBody>
      <dsp:txXfrm>
        <a:off x="0" y="2339975"/>
        <a:ext cx="3286125" cy="1971675"/>
      </dsp:txXfrm>
    </dsp:sp>
    <dsp:sp modelId="{7B6F7087-43B4-4764-A166-153D543F1B28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600" kern="1200" dirty="0"/>
            <a:t>Human beings are active ‘responding agents’ in a context not ‘impacted objects’</a:t>
          </a:r>
          <a:endParaRPr lang="en-US" sz="2600" kern="1200" dirty="0"/>
        </a:p>
      </dsp:txBody>
      <dsp:txXfrm>
        <a:off x="3614737" y="2339975"/>
        <a:ext cx="3286125" cy="1971675"/>
      </dsp:txXfrm>
    </dsp:sp>
    <dsp:sp modelId="{0894A9D8-E891-4438-948F-54F58BBEF13E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600" kern="1200" dirty="0"/>
            <a:t>Social responses are crucial</a:t>
          </a:r>
          <a:endParaRPr lang="en-US" sz="2600" kern="1200" dirty="0"/>
        </a:p>
      </dsp:txBody>
      <dsp:txXfrm>
        <a:off x="7229475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5C206-0969-A741-8881-4C5BE2A02B06}">
      <dsp:nvSpPr>
        <dsp:cNvPr id="0" name=""/>
        <dsp:cNvSpPr/>
      </dsp:nvSpPr>
      <dsp:spPr>
        <a:xfrm>
          <a:off x="3571" y="2218861"/>
          <a:ext cx="1561703" cy="980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Action</a:t>
          </a:r>
        </a:p>
      </dsp:txBody>
      <dsp:txXfrm>
        <a:off x="32302" y="2247592"/>
        <a:ext cx="1504241" cy="923482"/>
      </dsp:txXfrm>
    </dsp:sp>
    <dsp:sp modelId="{880CAD35-6A0A-7943-8342-16E50E7AD068}">
      <dsp:nvSpPr>
        <dsp:cNvPr id="0" name=""/>
        <dsp:cNvSpPr/>
      </dsp:nvSpPr>
      <dsp:spPr>
        <a:xfrm>
          <a:off x="1721445" y="2515682"/>
          <a:ext cx="331081" cy="387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721445" y="2593142"/>
        <a:ext cx="231757" cy="232382"/>
      </dsp:txXfrm>
    </dsp:sp>
    <dsp:sp modelId="{FFE7C9D0-D179-DD49-9D51-75968009AB6F}">
      <dsp:nvSpPr>
        <dsp:cNvPr id="0" name=""/>
        <dsp:cNvSpPr/>
      </dsp:nvSpPr>
      <dsp:spPr>
        <a:xfrm>
          <a:off x="2189956" y="2218861"/>
          <a:ext cx="1561703" cy="980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</a:t>
          </a:r>
          <a:r>
            <a:rPr lang="fr-CA" sz="1800" kern="1200" dirty="0" err="1"/>
            <a:t>ponse</a:t>
          </a:r>
          <a:endParaRPr lang="en-US" sz="1800" kern="1200" dirty="0"/>
        </a:p>
      </dsp:txBody>
      <dsp:txXfrm>
        <a:off x="2218687" y="2247592"/>
        <a:ext cx="1504241" cy="923482"/>
      </dsp:txXfrm>
    </dsp:sp>
    <dsp:sp modelId="{B3DE8C58-652B-0445-8346-930FDB7FD003}">
      <dsp:nvSpPr>
        <dsp:cNvPr id="0" name=""/>
        <dsp:cNvSpPr/>
      </dsp:nvSpPr>
      <dsp:spPr>
        <a:xfrm>
          <a:off x="3907829" y="2515682"/>
          <a:ext cx="331081" cy="387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907829" y="2593142"/>
        <a:ext cx="231757" cy="232382"/>
      </dsp:txXfrm>
    </dsp:sp>
    <dsp:sp modelId="{DB79CC9B-A1A5-EC41-97B7-440C310FF35F}">
      <dsp:nvSpPr>
        <dsp:cNvPr id="0" name=""/>
        <dsp:cNvSpPr/>
      </dsp:nvSpPr>
      <dsp:spPr>
        <a:xfrm>
          <a:off x="4376340" y="2218861"/>
          <a:ext cx="1561703" cy="980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Social Responses</a:t>
          </a:r>
        </a:p>
      </dsp:txBody>
      <dsp:txXfrm>
        <a:off x="4405071" y="2247592"/>
        <a:ext cx="1504241" cy="923482"/>
      </dsp:txXfrm>
    </dsp:sp>
    <dsp:sp modelId="{C4D2F869-3A5E-5145-97F4-7E38F1F804A4}">
      <dsp:nvSpPr>
        <dsp:cNvPr id="0" name=""/>
        <dsp:cNvSpPr/>
      </dsp:nvSpPr>
      <dsp:spPr>
        <a:xfrm>
          <a:off x="6094214" y="2515682"/>
          <a:ext cx="331081" cy="387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094214" y="2593142"/>
        <a:ext cx="231757" cy="232382"/>
      </dsp:txXfrm>
    </dsp:sp>
    <dsp:sp modelId="{0541FD45-3518-1740-AED9-9D69C70B405C}">
      <dsp:nvSpPr>
        <dsp:cNvPr id="0" name=""/>
        <dsp:cNvSpPr/>
      </dsp:nvSpPr>
      <dsp:spPr>
        <a:xfrm>
          <a:off x="6562724" y="2218861"/>
          <a:ext cx="1561703" cy="980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Response to Social Responses</a:t>
          </a:r>
        </a:p>
      </dsp:txBody>
      <dsp:txXfrm>
        <a:off x="6591455" y="2247592"/>
        <a:ext cx="1504241" cy="923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6FDE4-4FC3-4B82-A8F7-D9EA635B8FD6}">
      <dsp:nvSpPr>
        <dsp:cNvPr id="0" name=""/>
        <dsp:cNvSpPr/>
      </dsp:nvSpPr>
      <dsp:spPr>
        <a:xfrm>
          <a:off x="379476" y="0"/>
          <a:ext cx="5504687" cy="550468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91305-1276-47CD-BBB1-EFA74ACD2D8A}">
      <dsp:nvSpPr>
        <dsp:cNvPr id="0" name=""/>
        <dsp:cNvSpPr/>
      </dsp:nvSpPr>
      <dsp:spPr>
        <a:xfrm>
          <a:off x="902421" y="522945"/>
          <a:ext cx="2146828" cy="21468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i-NZ" sz="2000" kern="1200" dirty="0"/>
            <a:t>Buddy up when you go out in case you get triggered into raping someone</a:t>
          </a:r>
          <a:endParaRPr lang="en-US" sz="2000" kern="1200" dirty="0"/>
        </a:p>
      </dsp:txBody>
      <dsp:txXfrm>
        <a:off x="1007221" y="627745"/>
        <a:ext cx="1937228" cy="1937228"/>
      </dsp:txXfrm>
    </dsp:sp>
    <dsp:sp modelId="{B7E8EE4F-EFA5-496D-B86D-00487872B600}">
      <dsp:nvSpPr>
        <dsp:cNvPr id="0" name=""/>
        <dsp:cNvSpPr/>
      </dsp:nvSpPr>
      <dsp:spPr>
        <a:xfrm>
          <a:off x="3214390" y="522945"/>
          <a:ext cx="2146828" cy="21468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i-NZ" sz="2000" kern="1200" dirty="0"/>
            <a:t>Carry a personal safety alarm and blow it when you think you will beat someone up</a:t>
          </a:r>
          <a:endParaRPr lang="en-US" sz="2000" kern="1200" dirty="0"/>
        </a:p>
      </dsp:txBody>
      <dsp:txXfrm>
        <a:off x="3319190" y="627745"/>
        <a:ext cx="1937228" cy="1937228"/>
      </dsp:txXfrm>
    </dsp:sp>
    <dsp:sp modelId="{77CAB2C3-35C4-461D-84A2-F3BAA5D236DA}">
      <dsp:nvSpPr>
        <dsp:cNvPr id="0" name=""/>
        <dsp:cNvSpPr/>
      </dsp:nvSpPr>
      <dsp:spPr>
        <a:xfrm>
          <a:off x="902421" y="2834914"/>
          <a:ext cx="2146828" cy="21468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i-NZ" sz="2000" kern="1200" dirty="0"/>
            <a:t>Use your loudest voice and scream for help if you are at risk of harming someone</a:t>
          </a:r>
          <a:endParaRPr lang="en-US" sz="2000" kern="1200" dirty="0"/>
        </a:p>
      </dsp:txBody>
      <dsp:txXfrm>
        <a:off x="1007221" y="2939714"/>
        <a:ext cx="1937228" cy="1937228"/>
      </dsp:txXfrm>
    </dsp:sp>
    <dsp:sp modelId="{C90C9F5F-F87D-4652-AC53-0CF46E523EA9}">
      <dsp:nvSpPr>
        <dsp:cNvPr id="0" name=""/>
        <dsp:cNvSpPr/>
      </dsp:nvSpPr>
      <dsp:spPr>
        <a:xfrm>
          <a:off x="3214390" y="2834914"/>
          <a:ext cx="2146828" cy="21468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i-NZ" sz="2000" kern="1200" dirty="0"/>
            <a:t>Leave women alone in bars but feel free to grope yourself on your way to the toilets</a:t>
          </a:r>
          <a:endParaRPr lang="en-US" sz="2000" kern="1200" dirty="0"/>
        </a:p>
      </dsp:txBody>
      <dsp:txXfrm>
        <a:off x="3319190" y="2939714"/>
        <a:ext cx="1937228" cy="1937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782FC-295B-4312-8F76-BD5A3D98690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9294E-3EAA-4A5E-B89D-1CBD33F94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3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9294E-3EAA-4A5E-B89D-1CBD33F943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73D60-D14D-0B4F-B2D7-554409C307B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27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9294E-3EAA-4A5E-B89D-1CBD33F943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22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9294E-3EAA-4A5E-B89D-1CBD33F943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93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9294E-3EAA-4A5E-B89D-1CBD33F943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0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9294E-3EAA-4A5E-B89D-1CBD33F943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31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i-NZ"/>
              <a:t>Effective training tool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9294E-3EAA-4A5E-B89D-1CBD33F943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99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i-NZ" dirty="0"/>
              <a:t>Women are not vulnerable, they are vulnerablised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9294E-3EAA-4A5E-B89D-1CBD33F943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37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9294E-3EAA-4A5E-B89D-1CBD33F943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9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9294E-3EAA-4A5E-B89D-1CBD33F943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5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9294E-3EAA-4A5E-B89D-1CBD33F943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6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9294E-3EAA-4A5E-B89D-1CBD33F943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15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9294E-3EAA-4A5E-B89D-1CBD33F943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31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0B3C8-7798-8246-9865-E914CB01A9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20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0B3C8-7798-8246-9865-E914CB01A9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30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73D60-D14D-0B4F-B2D7-554409C307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5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i-NZ" dirty="0"/>
              <a:t>Protesters or protectors?  Indigenous folks protest capitalism, harm of earth –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0D78B-1133-48B2-BD1E-2A2AC99432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0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A389D-89CA-D476-3393-08D38E64C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64E43-96B0-871F-008B-731F55588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46815-C4AB-2397-025A-13DDFF08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E9D-6683-48F9-9E7C-76F5F0AFCEB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2EFE7-4DB4-5603-69D5-4A58C773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69299-EB76-D753-ACAD-BFD58B93E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562-CE61-449C-85D9-8B5684C1A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0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BC20-4504-67CA-963D-D214B0E80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B91CA-2A26-93AD-6FD9-3522E6306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619B4-5FBE-F12F-3888-36E6C02AE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E9D-6683-48F9-9E7C-76F5F0AFCEB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92428-43D6-EEDC-D85E-F6A34D2CD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E2772-F56B-5230-B8E6-74A6993C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562-CE61-449C-85D9-8B5684C1A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2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D21B1A-8A1E-35A1-35A3-BF2D3C37D0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D6ADE-1540-2CD9-E719-13E5B8ACD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C01EA-E7F5-8839-19B4-FB168DDF0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E9D-6683-48F9-9E7C-76F5F0AFCEB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953A3-0CAB-C78E-EA6E-8132036A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520B-5414-0C00-91F7-D3DA7DB0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562-CE61-449C-85D9-8B5684C1A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1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48680-5836-BFD5-0B4B-2577ADD2F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DA15F-D569-DEA4-70FA-BBC058554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BBA10-E410-CEA1-93BD-FA9B56A7F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E9D-6683-48F9-9E7C-76F5F0AFCEB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FF343-393D-20AB-1F77-EBF6CD89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EA816-4D2A-2965-A494-94D6C360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562-CE61-449C-85D9-8B5684C1A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4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246AF-079F-E28A-62FF-E970F9217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1F9D2-C22D-2108-B0B7-0E3830CD3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A4B22-32E1-6C2F-2E85-2FC8E29AC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E9D-6683-48F9-9E7C-76F5F0AFCEB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4761A-DFE1-3B98-71B7-898100F90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25366-7898-4DF0-92E6-7D5F7ADD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562-CE61-449C-85D9-8B5684C1A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0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0D69-5A85-8757-2097-7E699A787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CDB3C-CD87-AA38-835E-9EC030A91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7547B-0AF4-6C48-E6C7-68DC7817F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AB37A-9102-1066-94B5-9BAA8298F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E9D-6683-48F9-9E7C-76F5F0AFCEB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73726-AD6C-4B41-530C-CB1C7000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63C05-F03F-D4AC-7D54-E33014619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562-CE61-449C-85D9-8B5684C1A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8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C3D3-5DB2-1038-625B-53FD1E70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C1D53-7293-0245-D61F-34761F1C0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1B0AC-D8C9-825B-CAE4-D2688311D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4189FE-13F9-6931-6F74-5968AB1372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E924B-FB35-6AA8-517A-66890A4B03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D68C14-8741-3633-E1CF-E85BD834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E9D-6683-48F9-9E7C-76F5F0AFCEB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54D732-AB9B-740F-C918-66AF7316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642198-77AE-3143-9DA3-C5ACAD99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562-CE61-449C-85D9-8B5684C1A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5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32338-B067-5468-41E0-010B0701A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4112DE-73F1-CB5D-AE25-AFDB324CD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E9D-6683-48F9-9E7C-76F5F0AFCEB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B8CAE4-2D43-68FC-9B0A-925AE4E7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7DCA3-6A9A-1A18-EB46-5BDBC1D0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562-CE61-449C-85D9-8B5684C1A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20D507-D5C5-9D46-A59D-0607C8C8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E9D-6683-48F9-9E7C-76F5F0AFCEB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3C634-0D76-B350-25A4-2D2DEB3A4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4D658-A1BA-A4EF-528C-A061FD5BA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562-CE61-449C-85D9-8B5684C1A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A4A2B-4A42-174F-A916-1F081AB26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F8E09-F8E1-E480-3DDF-3C4FE072C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886D8-488B-C5E7-C9C5-B89DBA8AD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22A44-EC85-815B-73D0-1819954EA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E9D-6683-48F9-9E7C-76F5F0AFCEB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03695-3813-7131-2004-328C00857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A57C5-CFA8-249D-4EBC-D0E73F34F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562-CE61-449C-85D9-8B5684C1A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0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9D1C7-0A2A-E5C1-4569-A5638E71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86C3D6-B658-F5F5-7D27-9BF906E02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B6092-4A7E-A886-1CEF-7AD54CF61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0F4DA-D929-9A2A-01AD-F0DE1797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E9D-6683-48F9-9E7C-76F5F0AFCEB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83EF7-EF44-D403-DECD-0D80687B7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DF94C-9CE4-4652-3AB8-788058F2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562-CE61-449C-85D9-8B5684C1A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6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B3BBB-2DEB-7F72-DD6D-0DB11EC8E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6093E-B125-115C-ABA6-1C0591320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DD944-B08B-DED7-D68C-85AD531F8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89E9D-6683-48F9-9E7C-76F5F0AFCEB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91454-523A-4C2B-843C-7F5735A1E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8B95A-FA6B-37CB-D17A-D6BF9BE81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F562-CE61-449C-85D9-8B5684C1A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3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44180-3678-CE4A-6119-467A14F58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800" y="1122363"/>
            <a:ext cx="5791199" cy="23876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Taking a Fresh look</a:t>
            </a:r>
            <a:b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Violence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6E2CA8-E787-763A-1976-735FCB144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6944" y="3038764"/>
            <a:ext cx="5551055" cy="2219036"/>
          </a:xfrm>
        </p:spPr>
        <p:txBody>
          <a:bodyPr>
            <a:normAutofit/>
          </a:bodyPr>
          <a:lstStyle/>
          <a:p>
            <a:endParaRPr lang="mi-NZ" dirty="0"/>
          </a:p>
          <a:p>
            <a:r>
              <a:rPr lang="mi-NZ" dirty="0"/>
              <a:t>Response Based Practice</a:t>
            </a:r>
          </a:p>
          <a:p>
            <a:r>
              <a:rPr lang="mi-NZ" dirty="0"/>
              <a:t>An Indigenous Mana-Informed Contextualised Approach</a:t>
            </a:r>
          </a:p>
          <a:p>
            <a:endParaRPr lang="en-US" dirty="0"/>
          </a:p>
        </p:txBody>
      </p:sp>
      <p:pic>
        <p:nvPicPr>
          <p:cNvPr id="1026" name="Picture 2" descr="Home - Centre for Response-Based Practice">
            <a:extLst>
              <a:ext uri="{FF2B5EF4-FFF2-40B4-BE49-F238E27FC236}">
                <a16:creationId xmlns:a16="http://schemas.microsoft.com/office/drawing/2014/main" id="{C4492E45-F600-3E13-4722-1609CA948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37" y="4940156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1390D3-ED3A-26E4-9FDE-FCEF71D19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8" y="0"/>
            <a:ext cx="4052455" cy="677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25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you see a small child sitting all by himself, what is the first thing you wonder about?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2046" r="1503" b="-1"/>
          <a:stretch/>
        </p:blipFill>
        <p:spPr>
          <a:xfrm>
            <a:off x="53625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E651B7-7DB1-B5FB-4BD2-F8678531082A}"/>
              </a:ext>
            </a:extLst>
          </p:cNvPr>
          <p:cNvSpPr txBox="1"/>
          <p:nvPr/>
        </p:nvSpPr>
        <p:spPr>
          <a:xfrm>
            <a:off x="508000" y="640080"/>
            <a:ext cx="4243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mi-NZ" sz="3600" b="1" dirty="0">
                <a:latin typeface="Arial" panose="020B0604020202020204" pitchFamily="34" charset="0"/>
                <a:cs typeface="Arial" panose="020B0604020202020204" pitchFamily="34" charset="0"/>
              </a:rPr>
              <a:t>Understanding context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731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ésultats de recherche d'images pour « picture of baby sitting alone in palestine 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7" b="1950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83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3930254" y="759692"/>
            <a:ext cx="4830895" cy="4985478"/>
          </a:xfrm>
          <a:prstGeom prst="donut">
            <a:avLst>
              <a:gd name="adj" fmla="val 83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151447" y="5610944"/>
            <a:ext cx="4514142" cy="914400"/>
          </a:xfrm>
          <a:prstGeom prst="donu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DECONTEXTUALIZED PSYCHOLOGY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96438" y="2581837"/>
            <a:ext cx="31502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child alone</a:t>
            </a:r>
            <a:r>
              <a:rPr lang="mr-IN" dirty="0"/>
              <a:t>…</a:t>
            </a:r>
            <a:r>
              <a:rPr lang="fr-CA" dirty="0"/>
              <a:t>.</a:t>
            </a:r>
          </a:p>
          <a:p>
            <a:r>
              <a:rPr lang="fr-CA" dirty="0" err="1"/>
              <a:t>with</a:t>
            </a:r>
            <a:r>
              <a:rPr lang="fr-CA" dirty="0"/>
              <a:t> no </a:t>
            </a:r>
            <a:r>
              <a:rPr lang="fr-CA" dirty="0" err="1"/>
              <a:t>context</a:t>
            </a:r>
            <a:r>
              <a:rPr lang="fr-CA" dirty="0"/>
              <a:t>, </a:t>
            </a:r>
            <a:r>
              <a:rPr lang="fr-CA" dirty="0" err="1"/>
              <a:t>with</a:t>
            </a:r>
            <a:endParaRPr lang="fr-CA" dirty="0"/>
          </a:p>
          <a:p>
            <a:r>
              <a:rPr lang="fr-CA" dirty="0"/>
              <a:t>no </a:t>
            </a:r>
            <a:r>
              <a:rPr lang="fr-CA" dirty="0" err="1"/>
              <a:t>family</a:t>
            </a:r>
            <a:r>
              <a:rPr lang="mr-IN" dirty="0"/>
              <a:t>…</a:t>
            </a:r>
            <a:r>
              <a:rPr lang="fr-CA" dirty="0" err="1"/>
              <a:t>does</a:t>
            </a:r>
            <a:r>
              <a:rPr lang="fr-CA" dirty="0"/>
              <a:t> not </a:t>
            </a:r>
            <a:r>
              <a:rPr lang="fr-CA" dirty="0" err="1"/>
              <a:t>exist</a:t>
            </a:r>
            <a:r>
              <a:rPr lang="fr-CA" dirty="0"/>
              <a:t>.  </a:t>
            </a:r>
          </a:p>
          <a:p>
            <a:r>
              <a:rPr lang="fr-CA" dirty="0"/>
              <a:t>The </a:t>
            </a:r>
            <a:r>
              <a:rPr lang="fr-CA" dirty="0" err="1"/>
              <a:t>Individual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an </a:t>
            </a:r>
          </a:p>
          <a:p>
            <a:r>
              <a:rPr lang="fr-CA" dirty="0"/>
              <a:t>Invention of western</a:t>
            </a:r>
          </a:p>
          <a:p>
            <a:r>
              <a:rPr lang="fr-CA" dirty="0" err="1"/>
              <a:t>psychology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62565" y="2702859"/>
            <a:ext cx="1737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Our species</a:t>
            </a:r>
          </a:p>
          <a:p>
            <a:r>
              <a:rPr lang="en-US" dirty="0"/>
              <a:t>would not</a:t>
            </a:r>
          </a:p>
          <a:p>
            <a:r>
              <a:rPr lang="en-US" dirty="0"/>
              <a:t>have survived</a:t>
            </a:r>
          </a:p>
          <a:p>
            <a:r>
              <a:rPr lang="en-US" dirty="0"/>
              <a:t>This.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5E61F-7F5F-9A14-C065-428256606414}"/>
              </a:ext>
            </a:extLst>
          </p:cNvPr>
          <p:cNvSpPr txBox="1"/>
          <p:nvPr/>
        </p:nvSpPr>
        <p:spPr>
          <a:xfrm>
            <a:off x="141315" y="207818"/>
            <a:ext cx="160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dirty="0"/>
              <a:t>Context diag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91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altLang="en-US" sz="3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Inter-connectedness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4124684"/>
          </a:xfrm>
        </p:spPr>
        <p:txBody>
          <a:bodyPr anchor="ctr">
            <a:normAutofit/>
          </a:bodyPr>
          <a:lstStyle/>
          <a:p>
            <a:r>
              <a:rPr lang="en-US" altLang="en-US" sz="22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We are all connected and inter-dependent </a:t>
            </a:r>
          </a:p>
          <a:p>
            <a:endParaRPr lang="en-US" altLang="en-US" sz="22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r>
              <a:rPr lang="en-US" altLang="en-US" sz="22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There are connections between personal, collective and ecological well-being</a:t>
            </a:r>
          </a:p>
          <a:p>
            <a:endParaRPr lang="en-US" altLang="en-US" sz="22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r>
              <a:rPr lang="en-US" altLang="en-US" sz="22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Positive ‘social responses’ to each other, especially people who are being hurt or excluded, is the best form of ‘healing medicine’</a:t>
            </a:r>
            <a:endParaRPr lang="fr-CA" altLang="en-US" sz="22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altLang="en-US" sz="22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pic>
        <p:nvPicPr>
          <p:cNvPr id="2050" name="Picture 2" descr="Being Interconnected at the Time of COVID-19 Pandemic: A Call to Regain the  Sense of Community * Journal of Futures Studies">
            <a:extLst>
              <a:ext uri="{FF2B5EF4-FFF2-40B4-BE49-F238E27FC236}">
                <a16:creationId xmlns:a16="http://schemas.microsoft.com/office/drawing/2014/main" id="{F9EC472D-E020-B574-A3FC-F26EAA73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6225"/>
            <a:ext cx="121920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16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3930254" y="759692"/>
            <a:ext cx="4830895" cy="4985478"/>
          </a:xfrm>
          <a:prstGeom prst="donut">
            <a:avLst>
              <a:gd name="adj" fmla="val 83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5870412" y="2884455"/>
            <a:ext cx="881896" cy="914400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554135" y="3068961"/>
            <a:ext cx="3125176" cy="7920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2831928" y="2780928"/>
            <a:ext cx="11753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IMPACT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9934" y="3429002"/>
            <a:ext cx="14430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PASSIVE </a:t>
            </a:r>
          </a:p>
          <a:p>
            <a:r>
              <a:rPr lang="en-US" sz="2100" b="1" dirty="0"/>
              <a:t>RECIPIENT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8295" y="6016516"/>
            <a:ext cx="924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Descriptions that pertain to non-sentient objects</a:t>
            </a:r>
            <a:r>
              <a:rPr lang="mr-IN" b="1" dirty="0"/>
              <a:t>…</a:t>
            </a:r>
            <a:r>
              <a:rPr lang="fr-CA" b="1" dirty="0"/>
              <a:t> people are not passive </a:t>
            </a:r>
            <a:r>
              <a:rPr lang="fr-CA" b="1" dirty="0" err="1"/>
              <a:t>objects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9135" y="295836"/>
            <a:ext cx="24827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Context </a:t>
            </a:r>
            <a:r>
              <a:rPr lang="en-US" dirty="0" err="1"/>
              <a:t>diag</a:t>
            </a:r>
            <a:r>
              <a:rPr lang="en-US" dirty="0"/>
              <a:t> 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decontextualized, or “no context” individual,</a:t>
            </a:r>
          </a:p>
          <a:p>
            <a:r>
              <a:rPr lang="en-US" dirty="0"/>
              <a:t>portrayed as “an impacted object.”</a:t>
            </a:r>
          </a:p>
        </p:txBody>
      </p:sp>
    </p:spTree>
    <p:extLst>
      <p:ext uri="{BB962C8B-B14F-4D97-AF65-F5344CB8AC3E}">
        <p14:creationId xmlns:p14="http://schemas.microsoft.com/office/powerpoint/2010/main" val="728322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3930254" y="759692"/>
            <a:ext cx="4830895" cy="4985478"/>
          </a:xfrm>
          <a:prstGeom prst="donut">
            <a:avLst>
              <a:gd name="adj" fmla="val 83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5870412" y="2884455"/>
            <a:ext cx="881896" cy="914400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651307" y="3140968"/>
            <a:ext cx="2152899" cy="8640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1998548" y="2780928"/>
            <a:ext cx="11753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IMPACT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90486" y="2366689"/>
            <a:ext cx="1298753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ACTIVE</a:t>
            </a:r>
          </a:p>
          <a:p>
            <a:r>
              <a:rPr lang="en-US" sz="2100" b="1" dirty="0"/>
              <a:t>AGENT</a:t>
            </a:r>
          </a:p>
          <a:p>
            <a:endParaRPr lang="en-US" sz="2100" b="1" dirty="0"/>
          </a:p>
          <a:p>
            <a:r>
              <a:rPr lang="en-US" sz="2100" b="1" dirty="0"/>
              <a:t>SPIRITED </a:t>
            </a:r>
          </a:p>
          <a:p>
            <a:r>
              <a:rPr lang="en-US" sz="2100" b="1" dirty="0"/>
              <a:t>BEINGS</a:t>
            </a:r>
          </a:p>
        </p:txBody>
      </p:sp>
      <p:sp>
        <p:nvSpPr>
          <p:cNvPr id="8" name="Left Arrow 7"/>
          <p:cNvSpPr/>
          <p:nvPr/>
        </p:nvSpPr>
        <p:spPr>
          <a:xfrm flipV="1">
            <a:off x="3804206" y="2915430"/>
            <a:ext cx="2222347" cy="1224134"/>
          </a:xfrm>
          <a:prstGeom prst="lef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RESISTANCE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8F100-F51F-1876-C964-BBDB9DA978A7}"/>
              </a:ext>
            </a:extLst>
          </p:cNvPr>
          <p:cNvSpPr txBox="1"/>
          <p:nvPr/>
        </p:nvSpPr>
        <p:spPr>
          <a:xfrm>
            <a:off x="241069" y="241069"/>
            <a:ext cx="1757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dirty="0"/>
              <a:t>Context diag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8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655ED-3D43-4F74-ABEC-834441FE7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context context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0D2AE-C860-4FCD-8956-7C0FC4463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792" y="5210175"/>
            <a:ext cx="7498080" cy="155638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“Whenever people are treated badly, they resist” (Wade, 1999)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“To better understand violence we need to effectively understand dynamics of power and privilege” (Richardson, 2006)</a:t>
            </a:r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1026" name="Picture 2" descr="Photographs capture history of Waitangi | Stuff.co.nz">
            <a:extLst>
              <a:ext uri="{FF2B5EF4-FFF2-40B4-BE49-F238E27FC236}">
                <a16:creationId xmlns:a16="http://schemas.microsoft.com/office/drawing/2014/main" id="{C363138D-D705-4253-AC2E-AB842F076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r="1" b="1"/>
          <a:stretch/>
        </p:blipFill>
        <p:spPr bwMode="auto">
          <a:xfrm>
            <a:off x="4654296" y="630936"/>
            <a:ext cx="6777328" cy="391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7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3930254" y="759692"/>
            <a:ext cx="4830895" cy="4985478"/>
          </a:xfrm>
          <a:prstGeom prst="donut">
            <a:avLst>
              <a:gd name="adj" fmla="val 83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5870412" y="2884455"/>
            <a:ext cx="881896" cy="914400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651307" y="3140968"/>
            <a:ext cx="2152899" cy="8640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573578" y="2982633"/>
            <a:ext cx="263235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ACTION</a:t>
            </a:r>
          </a:p>
          <a:p>
            <a:r>
              <a:rPr lang="en-US" sz="2100" b="1" dirty="0"/>
              <a:t>IMPACT</a:t>
            </a:r>
          </a:p>
          <a:p>
            <a:r>
              <a:rPr lang="en-US" sz="2100" b="1" dirty="0"/>
              <a:t>EVENT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90486" y="3429002"/>
            <a:ext cx="11112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ACTIVE</a:t>
            </a:r>
          </a:p>
          <a:p>
            <a:r>
              <a:rPr lang="en-US" sz="2100" b="1" dirty="0"/>
              <a:t>AGENT</a:t>
            </a:r>
          </a:p>
        </p:txBody>
      </p:sp>
      <p:sp>
        <p:nvSpPr>
          <p:cNvPr id="8" name="Left Arrow 7"/>
          <p:cNvSpPr/>
          <p:nvPr/>
        </p:nvSpPr>
        <p:spPr>
          <a:xfrm>
            <a:off x="3804206" y="3447905"/>
            <a:ext cx="2222347" cy="144017"/>
          </a:xfrm>
          <a:prstGeom prst="lef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RESISTANCE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RESPONSE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84433" y="2100426"/>
            <a:ext cx="1469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SOCIAL RESPONSES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2032000" y="36242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7012" y="1775009"/>
            <a:ext cx="1489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</a:t>
            </a:r>
          </a:p>
          <a:p>
            <a:r>
              <a:rPr lang="en-US" dirty="0"/>
              <a:t>RESPONSES 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180224" y="2097741"/>
            <a:ext cx="1803818" cy="268971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ight Arrow 22"/>
          <p:cNvSpPr/>
          <p:nvPr/>
        </p:nvSpPr>
        <p:spPr>
          <a:xfrm flipH="1">
            <a:off x="1613647" y="2002456"/>
            <a:ext cx="445554" cy="5054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ight Arrow 23"/>
          <p:cNvSpPr/>
          <p:nvPr/>
        </p:nvSpPr>
        <p:spPr>
          <a:xfrm>
            <a:off x="1803707" y="1935221"/>
            <a:ext cx="2152899" cy="6430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ight Arrow 24"/>
          <p:cNvSpPr/>
          <p:nvPr/>
        </p:nvSpPr>
        <p:spPr>
          <a:xfrm>
            <a:off x="8746836" y="2127962"/>
            <a:ext cx="1937597" cy="643059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ight Arrow 26"/>
          <p:cNvSpPr/>
          <p:nvPr/>
        </p:nvSpPr>
        <p:spPr>
          <a:xfrm flipH="1">
            <a:off x="8601586" y="2196747"/>
            <a:ext cx="445554" cy="5054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FEA09-4E4E-643D-E291-DECB9C95432C}"/>
              </a:ext>
            </a:extLst>
          </p:cNvPr>
          <p:cNvSpPr txBox="1"/>
          <p:nvPr/>
        </p:nvSpPr>
        <p:spPr>
          <a:xfrm>
            <a:off x="149629" y="266007"/>
            <a:ext cx="234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dirty="0"/>
              <a:t>Context diag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86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5414CC-4D9F-C2FF-299E-8BD84954BE76}"/>
              </a:ext>
            </a:extLst>
          </p:cNvPr>
          <p:cNvSpPr txBox="1"/>
          <p:nvPr/>
        </p:nvSpPr>
        <p:spPr>
          <a:xfrm>
            <a:off x="714374" y="624468"/>
            <a:ext cx="5831391" cy="5495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Examples: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happens when....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 drops a hot cup of coffee on the floor…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 accidentally spills a hot cup of coffee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on Helen’s lap…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 throws a hot cup of coffee at a window…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 throws a hot cup of coffee at Helen …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050" name="Picture 2" descr="7,343 Spilled Coffee Stock Photos, Pictures &amp; Royalty-Free Images - iStock">
            <a:extLst>
              <a:ext uri="{FF2B5EF4-FFF2-40B4-BE49-F238E27FC236}">
                <a16:creationId xmlns:a16="http://schemas.microsoft.com/office/drawing/2014/main" id="{42C5D4B6-D7CD-AB04-6BB2-BFA900AD8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" r="2188"/>
          <a:stretch/>
        </p:blipFill>
        <p:spPr bwMode="auto">
          <a:xfrm>
            <a:off x="6096000" y="1416205"/>
            <a:ext cx="5257798" cy="470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094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D1534-C959-802A-55B6-788EC67B01E2}"/>
              </a:ext>
            </a:extLst>
          </p:cNvPr>
          <p:cNvSpPr txBox="1"/>
          <p:nvPr/>
        </p:nvSpPr>
        <p:spPr>
          <a:xfrm>
            <a:off x="334537" y="581891"/>
            <a:ext cx="4277719" cy="43134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Resistance alone </a:t>
            </a:r>
            <a:r>
              <a:rPr lang="en-US" sz="3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does not </a:t>
            </a:r>
            <a:r>
              <a:rPr lang="en-US" sz="34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stop the violence…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However, it serves to preserve dignity and uphold mana</a:t>
            </a:r>
          </a:p>
        </p:txBody>
      </p:sp>
      <p:pic>
        <p:nvPicPr>
          <p:cNvPr id="5122" name="Picture 2" descr="Glossy Glass Tino Rangatiratanga Flag Stock Illustration - Illustration of  background, text: 208549750">
            <a:extLst>
              <a:ext uri="{FF2B5EF4-FFF2-40B4-BE49-F238E27FC236}">
                <a16:creationId xmlns:a16="http://schemas.microsoft.com/office/drawing/2014/main" id="{B0F0281F-3CFD-B750-8CBA-1918CF1B1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7627" y="842006"/>
            <a:ext cx="6847062" cy="504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90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6BE6F8A9-A7DC-DD43-3F9D-E220AC953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16" b="5"/>
          <a:stretch/>
        </p:blipFill>
        <p:spPr>
          <a:xfrm>
            <a:off x="1262401" y="346167"/>
            <a:ext cx="1539511" cy="1588946"/>
          </a:xfrm>
          <a:prstGeom prst="rect">
            <a:avLst/>
          </a:prstGeom>
        </p:spPr>
      </p:pic>
      <p:pic>
        <p:nvPicPr>
          <p:cNvPr id="4" name="Content Placeholder 3" descr="A picture containing sky, water, outdoor, person&#10;&#10;Description automatically generated">
            <a:extLst>
              <a:ext uri="{FF2B5EF4-FFF2-40B4-BE49-F238E27FC236}">
                <a16:creationId xmlns:a16="http://schemas.microsoft.com/office/drawing/2014/main" id="{6FFBD871-CFE9-335B-67E7-7E4F40CB9C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16" b="5"/>
          <a:stretch/>
        </p:blipFill>
        <p:spPr>
          <a:xfrm>
            <a:off x="4645390" y="346167"/>
            <a:ext cx="1536976" cy="1586330"/>
          </a:xfrm>
          <a:prstGeom prst="rect">
            <a:avLst/>
          </a:prstGeom>
        </p:spPr>
      </p:pic>
      <p:pic>
        <p:nvPicPr>
          <p:cNvPr id="6" name="Content Placeholder 4" descr="A picture containing person, person, outdoor&#10;&#10;Description automatically generated">
            <a:extLst>
              <a:ext uri="{FF2B5EF4-FFF2-40B4-BE49-F238E27FC236}">
                <a16:creationId xmlns:a16="http://schemas.microsoft.com/office/drawing/2014/main" id="{52E276AC-2D07-D86F-B28B-24F9B3EA81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1" r="5" b="5"/>
          <a:stretch/>
        </p:blipFill>
        <p:spPr>
          <a:xfrm>
            <a:off x="7377697" y="346166"/>
            <a:ext cx="1536976" cy="1586329"/>
          </a:xfrm>
          <a:prstGeom prst="rect">
            <a:avLst/>
          </a:prstGeom>
        </p:spPr>
      </p:pic>
      <p:pic>
        <p:nvPicPr>
          <p:cNvPr id="7" name="Content Placeholder 10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F4FBCFED-6573-A44B-367F-819DB75CE0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56" r="1554" b="-1"/>
          <a:stretch/>
        </p:blipFill>
        <p:spPr>
          <a:xfrm>
            <a:off x="1262405" y="2639045"/>
            <a:ext cx="1539502" cy="1588934"/>
          </a:xfrm>
          <a:prstGeom prst="rect">
            <a:avLst/>
          </a:prstGeom>
        </p:spPr>
      </p:pic>
      <p:pic>
        <p:nvPicPr>
          <p:cNvPr id="1028" name="Picture 4" descr="About Vikki | Vikki Reynolds PhD RCC">
            <a:extLst>
              <a:ext uri="{FF2B5EF4-FFF2-40B4-BE49-F238E27FC236}">
                <a16:creationId xmlns:a16="http://schemas.microsoft.com/office/drawing/2014/main" id="{F88E637E-CEBD-546E-8EDE-476A3B73A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465" y="4930536"/>
            <a:ext cx="2110218" cy="158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FBCE9F-C922-7291-78FB-EE1BE360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973" y="2892583"/>
            <a:ext cx="6868620" cy="535738"/>
          </a:xfrm>
        </p:spPr>
        <p:txBody>
          <a:bodyPr>
            <a:normAutofit fontScale="90000"/>
          </a:bodyPr>
          <a:lstStyle/>
          <a:p>
            <a:r>
              <a:rPr lang="mi-NZ" sz="3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 on the shoulders of giants</a:t>
            </a:r>
            <a:br>
              <a:rPr lang="mi-NZ" sz="3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mi-NZ" sz="3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B24BFBC-7F2F-5289-D833-EF88E5835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58" y="3428999"/>
            <a:ext cx="6520542" cy="3265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i-NZ" sz="2400" dirty="0"/>
              <a:t>Cathy Richardson</a:t>
            </a:r>
          </a:p>
          <a:p>
            <a:pPr marL="0" indent="0">
              <a:buNone/>
            </a:pPr>
            <a:r>
              <a:rPr lang="mi-NZ" sz="2400" dirty="0"/>
              <a:t>Riel Dupuis-Rossi</a:t>
            </a:r>
          </a:p>
          <a:p>
            <a:pPr marL="0" indent="0">
              <a:buNone/>
            </a:pPr>
            <a:r>
              <a:rPr lang="mi-NZ" sz="2400" dirty="0"/>
              <a:t>Allan Wade</a:t>
            </a:r>
          </a:p>
          <a:p>
            <a:pPr marL="0" indent="0">
              <a:buNone/>
            </a:pPr>
            <a:r>
              <a:rPr lang="mi-NZ" sz="2400" dirty="0"/>
              <a:t>Vikki Reynolds</a:t>
            </a:r>
          </a:p>
          <a:p>
            <a:pPr marL="0" indent="0">
              <a:buNone/>
            </a:pPr>
            <a:r>
              <a:rPr lang="mi-NZ" sz="2400" dirty="0"/>
              <a:t>Shelly Dean</a:t>
            </a:r>
          </a:p>
          <a:p>
            <a:pPr marL="0" indent="0">
              <a:buNone/>
            </a:pPr>
            <a:r>
              <a:rPr lang="mi-NZ" sz="2400" dirty="0"/>
              <a:t>Linda Coates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 descr="Ziegler Lecture: Riel Dupuis-Rossi, Max Czollek and Mohamed Amjahid,  “Radical Diversity” - Department of Central, Eastern, and Northern European  Studies">
            <a:extLst>
              <a:ext uri="{FF2B5EF4-FFF2-40B4-BE49-F238E27FC236}">
                <a16:creationId xmlns:a16="http://schemas.microsoft.com/office/drawing/2014/main" id="{4FCECB56-78A0-93B2-CCDB-EC7EEED27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76990" y="346166"/>
            <a:ext cx="1586323" cy="158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235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302C7F-BED6-3E69-85E3-CBEF69F4A79A}"/>
              </a:ext>
            </a:extLst>
          </p:cNvPr>
          <p:cNvSpPr txBox="1"/>
          <p:nvPr/>
        </p:nvSpPr>
        <p:spPr>
          <a:xfrm>
            <a:off x="742950" y="742951"/>
            <a:ext cx="3476625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i="1" kern="1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i="1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“I totally lost my shit and must have punched her…… I can’t remember what happened…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 think I blacked out</a:t>
            </a:r>
            <a:r>
              <a:rPr lang="en-US" sz="2200" i="1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i="1" kern="1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Len and Sarah’s story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black and white drawing of a fish&#10;&#10;Description automatically generated with low confidence">
            <a:extLst>
              <a:ext uri="{FF2B5EF4-FFF2-40B4-BE49-F238E27FC236}">
                <a16:creationId xmlns:a16="http://schemas.microsoft.com/office/drawing/2014/main" id="{E8E9AA04-3B23-8E6F-869C-1BB8B243A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59" y="492573"/>
            <a:ext cx="3469670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1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9C78-1763-F9C0-7AF0-11DCEBEF7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mi-NZ" b="1" dirty="0">
                <a:latin typeface="Arial" panose="020B0604020202020204" pitchFamily="34" charset="0"/>
                <a:cs typeface="Arial" panose="020B0604020202020204" pitchFamily="34" charset="0"/>
              </a:rPr>
              <a:t>Kiriana’s story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F782F-9E55-9B12-9B92-0993C2AD9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endParaRPr lang="mi-NZ" sz="2200" dirty="0"/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Situational logic over-rides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personal logic</a:t>
            </a:r>
          </a:p>
        </p:txBody>
      </p:sp>
      <p:pic>
        <p:nvPicPr>
          <p:cNvPr id="5" name="Picture 4" descr="A picture containing insect, day&#10;&#10;Description automatically generated">
            <a:extLst>
              <a:ext uri="{FF2B5EF4-FFF2-40B4-BE49-F238E27FC236}">
                <a16:creationId xmlns:a16="http://schemas.microsoft.com/office/drawing/2014/main" id="{90323302-7688-D607-0C5F-88DC4319C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500" y="1434922"/>
            <a:ext cx="5577840" cy="398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24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ources | 2nd Chance, Inc.">
            <a:extLst>
              <a:ext uri="{FF2B5EF4-FFF2-40B4-BE49-F238E27FC236}">
                <a16:creationId xmlns:a16="http://schemas.microsoft.com/office/drawing/2014/main" id="{4D96553A-59ED-0750-45BB-A6D6047B2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8000"/>
            <a:ext cx="5648960" cy="549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058E0A-EB4D-70A5-CAC2-061A9778DB11}"/>
              </a:ext>
            </a:extLst>
          </p:cNvPr>
          <p:cNvSpPr txBox="1"/>
          <p:nvPr/>
        </p:nvSpPr>
        <p:spPr>
          <a:xfrm>
            <a:off x="7019925" y="894080"/>
            <a:ext cx="41967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2400" dirty="0">
                <a:latin typeface="Arial" panose="020B0604020202020204" pitchFamily="34" charset="0"/>
                <a:cs typeface="Arial" panose="020B0604020202020204" pitchFamily="34" charset="0"/>
              </a:rPr>
              <a:t>The Duluth wheel is out-dated, limited to white IPV, linear, and disappears resistance – conceals more than it reveals yet is</a:t>
            </a:r>
            <a:r>
              <a:rPr lang="mi-NZ" sz="2400" b="1" dirty="0">
                <a:latin typeface="Arial" panose="020B0604020202020204" pitchFamily="34" charset="0"/>
                <a:cs typeface="Arial" panose="020B0604020202020204" pitchFamily="34" charset="0"/>
              </a:rPr>
              <a:t> STILL </a:t>
            </a:r>
            <a:r>
              <a:rPr lang="mi-NZ" sz="2400" dirty="0">
                <a:latin typeface="Arial" panose="020B0604020202020204" pitchFamily="34" charset="0"/>
                <a:cs typeface="Arial" panose="020B0604020202020204" pitchFamily="34" charset="0"/>
              </a:rPr>
              <a:t>being used as a training tool in anti-violence programmes across sectors and across Aotearoa!!!!</a:t>
            </a:r>
          </a:p>
          <a:p>
            <a:endParaRPr lang="mi-N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93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791BA-B20E-F118-7749-C102B0FD3983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Navigating safety, that is, responding to social responses (often to temper violence from others) requires a full range of complex skills – much more relevant than Duluth wheel</a:t>
            </a:r>
          </a:p>
        </p:txBody>
      </p:sp>
      <p:pic>
        <p:nvPicPr>
          <p:cNvPr id="3" name="Picture 2" descr="A picture containing text, barometer&#10;&#10;Description automatically generated">
            <a:extLst>
              <a:ext uri="{FF2B5EF4-FFF2-40B4-BE49-F238E27FC236}">
                <a16:creationId xmlns:a16="http://schemas.microsoft.com/office/drawing/2014/main" id="{986B1497-72AD-637D-1E54-125AD63B09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483"/>
          <a:stretch/>
        </p:blipFill>
        <p:spPr>
          <a:xfrm>
            <a:off x="5977788" y="799351"/>
            <a:ext cx="5425410" cy="5268939"/>
          </a:xfrm>
          <a:prstGeom prst="rect">
            <a:avLst/>
          </a:prstGeom>
        </p:spPr>
      </p:pic>
      <p:pic>
        <p:nvPicPr>
          <p:cNvPr id="6" name="Picture 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C1DE7AB4-712F-401D-B80B-BF7725796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18" y="68730"/>
            <a:ext cx="4685455" cy="450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60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D3CD542-34E5-4C71-8850-20A91856FF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582" r="4582"/>
          <a:stretch>
            <a:fillRect/>
          </a:stretch>
        </p:blipFill>
        <p:spPr>
          <a:xfrm>
            <a:off x="786673" y="120073"/>
            <a:ext cx="8117182" cy="645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66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olice poster tells women 'stop showing your assets' to stay safe">
            <a:extLst>
              <a:ext uri="{FF2B5EF4-FFF2-40B4-BE49-F238E27FC236}">
                <a16:creationId xmlns:a16="http://schemas.microsoft.com/office/drawing/2014/main" id="{D5FB536F-4981-0DCE-420D-6C1499DC3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8"/>
          <a:stretch/>
        </p:blipFill>
        <p:spPr bwMode="auto">
          <a:xfrm>
            <a:off x="643467" y="529481"/>
            <a:ext cx="5346948" cy="574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afety Awareness Poster : For women | Attacks on women occur… | Flickr">
            <a:extLst>
              <a:ext uri="{FF2B5EF4-FFF2-40B4-BE49-F238E27FC236}">
                <a16:creationId xmlns:a16="http://schemas.microsoft.com/office/drawing/2014/main" id="{2DAB9E36-5DC0-B53A-4CC3-E701A947D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" b="22556"/>
          <a:stretch/>
        </p:blipFill>
        <p:spPr bwMode="auto">
          <a:xfrm>
            <a:off x="6182942" y="557190"/>
            <a:ext cx="5365590" cy="574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725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FB313-806E-E416-CAD5-1BF54ABB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Posters you won’t see for </a:t>
            </a:r>
            <a:r>
              <a:rPr lang="en-US" sz="5900" b="1" dirty="0"/>
              <a:t>rapists</a:t>
            </a:r>
            <a:endParaRPr lang="en-US" sz="59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A394CF-F42A-FDD5-7F44-BE9BBC0C1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40126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178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37B79-EAD0-D9E6-5BB6-938FCBF1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mi-NZ" sz="5400">
                <a:latin typeface="Arial" panose="020B0604020202020204" pitchFamily="34" charset="0"/>
                <a:cs typeface="Arial" panose="020B0604020202020204" pitchFamily="34" charset="0"/>
              </a:rPr>
              <a:t>Evolution of ideas</a:t>
            </a:r>
            <a:endParaRPr lang="en-US"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E9D5C-F67F-9120-DA5E-EA749FD3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Indigenous – understanding of what we already know and do, using situational context and respecting resistance to mistreatment </a:t>
            </a:r>
          </a:p>
          <a:p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Systemic – understanding that violence occurs in the social world and not inside a person’s head</a:t>
            </a:r>
          </a:p>
          <a:p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Social justice – understanding that people appreciate fairness, justice and situating their experience in context</a:t>
            </a:r>
          </a:p>
          <a:p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Feminist contributions – understanding analysis of power imbalances</a:t>
            </a:r>
          </a:p>
          <a:p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Upholding mana – understanding that dignity is central to life and wellbeing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078029-F834-2538-6AB1-C8B3B2FA4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5127" y="3256901"/>
            <a:ext cx="2208499" cy="45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3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9A7F200-8B37-2C23-067A-CFE059D521D3}"/>
              </a:ext>
            </a:extLst>
          </p:cNvPr>
          <p:cNvSpPr/>
          <p:nvPr/>
        </p:nvSpPr>
        <p:spPr>
          <a:xfrm>
            <a:off x="1382485" y="648393"/>
            <a:ext cx="5957206" cy="595191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056C38-4EDF-8151-ECFD-33BBB4E836DF}"/>
              </a:ext>
            </a:extLst>
          </p:cNvPr>
          <p:cNvSpPr/>
          <p:nvPr/>
        </p:nvSpPr>
        <p:spPr>
          <a:xfrm>
            <a:off x="1973942" y="1274536"/>
            <a:ext cx="4847773" cy="484777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FA601C0-3C8B-C725-ADAA-6B2232E86951}"/>
              </a:ext>
            </a:extLst>
          </p:cNvPr>
          <p:cNvSpPr/>
          <p:nvPr/>
        </p:nvSpPr>
        <p:spPr>
          <a:xfrm>
            <a:off x="2558142" y="1858736"/>
            <a:ext cx="3679372" cy="36793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201CAE-0CBD-5E45-CC0D-AA9E7F6E63E7}"/>
              </a:ext>
            </a:extLst>
          </p:cNvPr>
          <p:cNvSpPr/>
          <p:nvPr/>
        </p:nvSpPr>
        <p:spPr>
          <a:xfrm>
            <a:off x="3066142" y="2366736"/>
            <a:ext cx="2589893" cy="258989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CCB0C6-3886-9A84-A6E4-550AD449186C}"/>
              </a:ext>
            </a:extLst>
          </p:cNvPr>
          <p:cNvSpPr/>
          <p:nvPr/>
        </p:nvSpPr>
        <p:spPr>
          <a:xfrm>
            <a:off x="3523344" y="2816680"/>
            <a:ext cx="1680028" cy="16800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1E6F42-9374-5811-BD1A-40175A65027A}"/>
              </a:ext>
            </a:extLst>
          </p:cNvPr>
          <p:cNvSpPr txBox="1"/>
          <p:nvPr/>
        </p:nvSpPr>
        <p:spPr>
          <a:xfrm>
            <a:off x="3840390" y="3057401"/>
            <a:ext cx="1589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200" dirty="0"/>
              <a:t>Mana Motuhake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D66F78-B590-AB81-F2CD-A43C3927BF56}"/>
              </a:ext>
            </a:extLst>
          </p:cNvPr>
          <p:cNvSpPr txBox="1"/>
          <p:nvPr/>
        </p:nvSpPr>
        <p:spPr>
          <a:xfrm>
            <a:off x="3904798" y="2447348"/>
            <a:ext cx="1589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200" dirty="0">
                <a:solidFill>
                  <a:schemeClr val="accent1">
                    <a:lumMod val="50000"/>
                  </a:schemeClr>
                </a:solidFill>
              </a:rPr>
              <a:t>Mana Tangata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FFC767-FEB6-311C-1AA9-5F7C69D8B824}"/>
              </a:ext>
            </a:extLst>
          </p:cNvPr>
          <p:cNvSpPr txBox="1"/>
          <p:nvPr/>
        </p:nvSpPr>
        <p:spPr>
          <a:xfrm>
            <a:off x="3904798" y="1987427"/>
            <a:ext cx="1589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200" dirty="0">
                <a:solidFill>
                  <a:schemeClr val="bg1">
                    <a:lumMod val="95000"/>
                  </a:schemeClr>
                </a:solidFill>
              </a:rPr>
              <a:t>Mana Whenua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076EA2-3411-B923-1560-13CE08334925}"/>
              </a:ext>
            </a:extLst>
          </p:cNvPr>
          <p:cNvSpPr txBox="1"/>
          <p:nvPr/>
        </p:nvSpPr>
        <p:spPr>
          <a:xfrm>
            <a:off x="4001406" y="1477784"/>
            <a:ext cx="1589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200" dirty="0">
                <a:solidFill>
                  <a:schemeClr val="bg2">
                    <a:lumMod val="90000"/>
                  </a:schemeClr>
                </a:solidFill>
              </a:rPr>
              <a:t>Mana Atua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1706ED-8234-A518-FA65-26AC750E85B9}"/>
              </a:ext>
            </a:extLst>
          </p:cNvPr>
          <p:cNvSpPr txBox="1"/>
          <p:nvPr/>
        </p:nvSpPr>
        <p:spPr>
          <a:xfrm>
            <a:off x="4066721" y="885702"/>
            <a:ext cx="1589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200" dirty="0">
                <a:solidFill>
                  <a:schemeClr val="bg2">
                    <a:lumMod val="90000"/>
                  </a:schemeClr>
                </a:solidFill>
              </a:rPr>
              <a:t>Mana Ake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E119FC-C0F8-8C9B-5622-37D935718853}"/>
              </a:ext>
            </a:extLst>
          </p:cNvPr>
          <p:cNvSpPr txBox="1"/>
          <p:nvPr/>
        </p:nvSpPr>
        <p:spPr>
          <a:xfrm>
            <a:off x="1291772" y="3540000"/>
            <a:ext cx="951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dirty="0">
                <a:solidFill>
                  <a:schemeClr val="bg1"/>
                </a:solidFill>
              </a:rPr>
              <a:t>----------------------------------------------------------------------------------------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59177A-231A-5E0B-F5A5-4C93B3B4CDBE}"/>
              </a:ext>
            </a:extLst>
          </p:cNvPr>
          <p:cNvSpPr txBox="1"/>
          <p:nvPr/>
        </p:nvSpPr>
        <p:spPr>
          <a:xfrm>
            <a:off x="740227" y="3513756"/>
            <a:ext cx="158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dirty="0"/>
              <a:t>Time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A5AFF8-9CC6-AAC3-FEC9-6D084767BBEF}"/>
              </a:ext>
            </a:extLst>
          </p:cNvPr>
          <p:cNvSpPr txBox="1"/>
          <p:nvPr/>
        </p:nvSpPr>
        <p:spPr>
          <a:xfrm>
            <a:off x="7981949" y="518244"/>
            <a:ext cx="34843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dirty="0">
                <a:latin typeface="Arial" panose="020B0604020202020204" pitchFamily="34" charset="0"/>
                <a:cs typeface="Arial" panose="020B0604020202020204" pitchFamily="34" charset="0"/>
              </a:rPr>
              <a:t>A contextual analysis is necessary to understand why folks do what they do; ie: what they are responding to considering situational logic and personal logic. </a:t>
            </a:r>
          </a:p>
          <a:p>
            <a:endParaRPr lang="mi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i-NZ" dirty="0">
                <a:latin typeface="Arial" panose="020B0604020202020204" pitchFamily="34" charset="0"/>
                <a:cs typeface="Arial" panose="020B0604020202020204" pitchFamily="34" charset="0"/>
              </a:rPr>
              <a:t>Indigenous people are responding to multiple layers of covert and explicit violence </a:t>
            </a:r>
            <a:r>
              <a:rPr lang="mi-NZ" b="1" i="1" dirty="0">
                <a:latin typeface="Arial" panose="020B0604020202020204" pitchFamily="34" charset="0"/>
                <a:cs typeface="Arial" panose="020B0604020202020204" pitchFamily="34" charset="0"/>
              </a:rPr>
              <a:t>every single day.</a:t>
            </a:r>
          </a:p>
          <a:p>
            <a:endParaRPr lang="mi-NZ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i-NZ" dirty="0">
                <a:latin typeface="Arial" panose="020B0604020202020204" pitchFamily="34" charset="0"/>
                <a:cs typeface="Arial" panose="020B0604020202020204" pitchFamily="34" charset="0"/>
              </a:rPr>
              <a:t>Violence effects every layer of a </a:t>
            </a:r>
          </a:p>
          <a:p>
            <a:r>
              <a:rPr lang="mi-NZ" dirty="0">
                <a:latin typeface="Arial" panose="020B0604020202020204" pitchFamily="34" charset="0"/>
                <a:cs typeface="Arial" panose="020B0604020202020204" pitchFamily="34" charset="0"/>
              </a:rPr>
              <a:t>person’s being from the macro to the mauri.</a:t>
            </a:r>
          </a:p>
          <a:p>
            <a:endParaRPr lang="mi-NZ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i-NZ" b="1" i="1" dirty="0">
                <a:latin typeface="Arial" panose="020B0604020202020204" pitchFamily="34" charset="0"/>
                <a:cs typeface="Arial" panose="020B0604020202020204" pitchFamily="34" charset="0"/>
              </a:rPr>
              <a:t>Mana is central to individual and collective wellbeing</a:t>
            </a:r>
          </a:p>
        </p:txBody>
      </p:sp>
    </p:spTree>
    <p:extLst>
      <p:ext uri="{BB962C8B-B14F-4D97-AF65-F5344CB8AC3E}">
        <p14:creationId xmlns:p14="http://schemas.microsoft.com/office/powerpoint/2010/main" val="277888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Core principles of Response-Based Practice</a:t>
            </a:r>
            <a:br>
              <a:rPr lang="en-US" sz="2500" kern="1200" dirty="0">
                <a:latin typeface="+mj-lt"/>
                <a:ea typeface="+mj-ea"/>
                <a:cs typeface="+mj-cs"/>
              </a:rPr>
            </a:br>
            <a:endParaRPr lang="en-US" sz="250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D3D562-36DB-4E9C-BE56-AC23816FB4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3411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913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AF47-B09C-49AF-BCAD-582EF025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colonial code of practice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psycolonisation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D7C8C-A1B3-41D9-A835-F36A8A28D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228" y="1576345"/>
            <a:ext cx="4990043" cy="536738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</a:t>
            </a:r>
            <a:r>
              <a:rPr lang="en-US" sz="20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odd and Wade (1994) called out the colonial code of relationship, which can be expressed as a three-part message: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1.   </a:t>
            </a:r>
            <a:r>
              <a:rPr lang="en-US" sz="20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You are deficient (</a:t>
            </a:r>
            <a:r>
              <a:rPr lang="en-US" sz="2000" b="0" i="0" u="none" strike="noStrike" cap="none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</a:t>
            </a:r>
            <a:r>
              <a:rPr lang="en-US" sz="2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</a:t>
            </a: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r>
              <a:rPr lang="en-US" sz="20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heathen, savage, falsely conscious, submissive, passive,    	internally oppressed, helpless, cognitively distorted and afraid).</a:t>
            </a:r>
          </a:p>
          <a:p>
            <a:pPr marL="342900" marR="0" lvl="0" indent="-3429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AutoNum type="arabicPeriod"/>
            </a:pPr>
            <a:endParaRPr lang="en-US" sz="2000" b="0" i="0" u="none" strike="noStrike" cap="none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indent="0">
              <a:spcBef>
                <a:spcPts val="480"/>
              </a:spcBef>
              <a:buClr>
                <a:schemeClr val="dk1"/>
              </a:buClr>
              <a:buNone/>
            </a:pPr>
            <a:r>
              <a:rPr lang="en-US" sz="20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2.     I am proficient (critically conscious, expert, professional, qualified by the state)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lang="en-US" sz="2000" b="0" i="0" u="none" strike="noStrike" cap="none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R="0" lvl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AutoNum type="arabicPeriod" startAt="3"/>
            </a:pPr>
            <a:r>
              <a:rPr lang="en-US" sz="20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Therefore I have the right (duty, sacred obligation, authority) to perform certain operations upon you (prescribing, advising, educating, assessing, praying, counselling, legislating</a:t>
            </a: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pathologizing, assessing, diagnosing</a:t>
            </a:r>
            <a:r>
              <a:rPr lang="en-US" sz="20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  </a:t>
            </a:r>
          </a:p>
          <a:p>
            <a:pPr marL="0" marR="0" lvl="0" indent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                                                                          </a:t>
            </a:r>
          </a:p>
          <a:p>
            <a:pPr marL="0" marR="0" lvl="0" indent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16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                                            ….. </a:t>
            </a:r>
            <a:r>
              <a:rPr lang="en-US" sz="1600" b="0" i="1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for your own good</a:t>
            </a:r>
            <a:r>
              <a:rPr lang="en-US" sz="16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</a:p>
          <a:p>
            <a:pPr marL="0" marR="0" lvl="0" indent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</p:txBody>
      </p:sp>
      <p:pic>
        <p:nvPicPr>
          <p:cNvPr id="1026" name="Picture 2" descr="Petition · Teach British children about the realities of British Imperialism  and Colonialism · Change.org">
            <a:extLst>
              <a:ext uri="{FF2B5EF4-FFF2-40B4-BE49-F238E27FC236}">
                <a16:creationId xmlns:a16="http://schemas.microsoft.com/office/drawing/2014/main" id="{9B39E041-83CC-806D-2174-FE0A0C2E8F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35295" y="2971422"/>
            <a:ext cx="5150277" cy="28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6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Dignity and mana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29" y="1905000"/>
            <a:ext cx="7413172" cy="4524374"/>
          </a:xfrm>
        </p:spPr>
        <p:txBody>
          <a:bodyPr anchor="ctr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Social life is organized largely around the according and preserving of dignity and mana (saving face)</a:t>
            </a:r>
          </a:p>
          <a:p>
            <a:pPr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Affronts to dignity create immediate social “problems” that participants work to repair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Humiliation requires “just redress” - failure to supply “just redress” leaves an open social wound</a:t>
            </a:r>
          </a:p>
          <a:p>
            <a:pP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280B7-9741-1642-F712-8895D576A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9" y="380999"/>
            <a:ext cx="326707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 and Resistance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5950"/>
            <a:ext cx="10353675" cy="417195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many victims, humiliation is the primary affront, the most lasting and painful injury</a:t>
            </a:r>
          </a:p>
          <a:p>
            <a:pP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“The bruises go away but you never forget what he said to you.”</a:t>
            </a:r>
          </a:p>
          <a:p>
            <a:pP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“He got my body but he didn’t get me.”</a:t>
            </a:r>
          </a:p>
          <a:p>
            <a:pPr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Responses and resistance are often oriented to preserving, asserting mana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violence may be only the first in a series of indignities delivered through social responses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central task, whatever else we do, is to acknowledge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the mana of and to the victim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BF1B6B-8257-9737-9B3F-8923EAE8A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77375" y="4143377"/>
            <a:ext cx="1657348" cy="37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67" y="2229084"/>
            <a:ext cx="2174676" cy="11999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dirty="0">
                <a:solidFill>
                  <a:schemeClr val="bg1"/>
                </a:solidFill>
              </a:rPr>
              <a:t>What </a:t>
            </a:r>
            <a:br>
              <a:rPr lang="en-US" sz="3300" dirty="0">
                <a:solidFill>
                  <a:schemeClr val="bg1"/>
                </a:solidFill>
              </a:rPr>
            </a:br>
            <a:r>
              <a:rPr lang="en-US" sz="3300" dirty="0">
                <a:solidFill>
                  <a:schemeClr val="bg1"/>
                </a:solidFill>
              </a:rPr>
              <a:t>is violence?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0234" y="211633"/>
            <a:ext cx="4660924" cy="62513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Uni-lateral </a:t>
            </a:r>
            <a:b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person acts upon the will and well-being of another, involves power-over and control.</a:t>
            </a:r>
            <a:b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ocial</a:t>
            </a:r>
            <a:b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Involving two or more people, takes place in the world, not in the mind.</a:t>
            </a:r>
            <a:b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on-consensual</a:t>
            </a:r>
            <a:b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definitions regarding age &amp; consent, permission not granted or legally impossible.</a:t>
            </a:r>
            <a:b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eliberate</a:t>
            </a:r>
            <a:b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select their targets, locations for violence sites for bruises, away from witnesses.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D1445-3AA2-B217-BBB6-CA7DED0267C5}"/>
              </a:ext>
            </a:extLst>
          </p:cNvPr>
          <p:cNvSpPr txBox="1"/>
          <p:nvPr/>
        </p:nvSpPr>
        <p:spPr>
          <a:xfrm>
            <a:off x="1246909" y="1064029"/>
            <a:ext cx="3665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4800" b="1" dirty="0">
                <a:latin typeface="Arial" panose="020B0604020202020204" pitchFamily="34" charset="0"/>
                <a:cs typeface="Arial" panose="020B0604020202020204" pitchFamily="34" charset="0"/>
              </a:rPr>
              <a:t>Violence is...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694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6F7EBD758FB646A4C4B73D4B6DA407" ma:contentTypeVersion="15" ma:contentTypeDescription="Create a new document." ma:contentTypeScope="" ma:versionID="3147a250191038476e4413bc97cf8e0b">
  <xsd:schema xmlns:xsd="http://www.w3.org/2001/XMLSchema" xmlns:xs="http://www.w3.org/2001/XMLSchema" xmlns:p="http://schemas.microsoft.com/office/2006/metadata/properties" xmlns:ns2="20e1632a-1c72-48c6-9750-e86b8375f91a" xmlns:ns3="ea74369a-d951-44ce-bff1-fe0e017895d2" targetNamespace="http://schemas.microsoft.com/office/2006/metadata/properties" ma:root="true" ma:fieldsID="6cc108f5555a55ffd4caa1af51247b9a" ns2:_="" ns3:_="">
    <xsd:import namespace="20e1632a-1c72-48c6-9750-e86b8375f91a"/>
    <xsd:import namespace="ea74369a-d951-44ce-bff1-fe0e017895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1632a-1c72-48c6-9750-e86b8375f9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8381b0b-0c45-4a05-b289-211872b1ee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4369a-d951-44ce-bff1-fe0e017895d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02446b-021e-4dd2-b785-86016952cb8e}" ma:internalName="TaxCatchAll" ma:showField="CatchAllData" ma:web="ea74369a-d951-44ce-bff1-fe0e017895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8EFA6E-CE13-4B86-9BEC-3DF6FF2D9D87}"/>
</file>

<file path=customXml/itemProps2.xml><?xml version="1.0" encoding="utf-8"?>
<ds:datastoreItem xmlns:ds="http://schemas.openxmlformats.org/officeDocument/2006/customXml" ds:itemID="{EB53EEBE-99D9-4B26-898D-E97C91C4617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</TotalTime>
  <Words>1119</Words>
  <Application>Microsoft Office PowerPoint</Application>
  <PresentationFormat>Widescreen</PresentationFormat>
  <Paragraphs>190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Taking a Fresh look at Violence   </vt:lpstr>
      <vt:lpstr>Standing on the shoulders of giants  </vt:lpstr>
      <vt:lpstr>Evolution of ideas</vt:lpstr>
      <vt:lpstr>PowerPoint Presentation</vt:lpstr>
      <vt:lpstr>Core principles of Response-Based Practice </vt:lpstr>
      <vt:lpstr>The colonial code of practice  “psycolonisation” </vt:lpstr>
      <vt:lpstr>Dignity and mana </vt:lpstr>
      <vt:lpstr>Mana and Resistance </vt:lpstr>
      <vt:lpstr>What  is violence?</vt:lpstr>
      <vt:lpstr>PowerPoint Presentation</vt:lpstr>
      <vt:lpstr>PowerPoint Presentation</vt:lpstr>
      <vt:lpstr>PowerPoint Presentation</vt:lpstr>
      <vt:lpstr>Inter-connectedness</vt:lpstr>
      <vt:lpstr>PowerPoint Presentation</vt:lpstr>
      <vt:lpstr>PowerPoint Presentation</vt:lpstr>
      <vt:lpstr>context context context</vt:lpstr>
      <vt:lpstr>PowerPoint Presentation</vt:lpstr>
      <vt:lpstr>PowerPoint Presentation</vt:lpstr>
      <vt:lpstr>PowerPoint Presentation</vt:lpstr>
      <vt:lpstr>PowerPoint Presentation</vt:lpstr>
      <vt:lpstr>Kiriana’s story</vt:lpstr>
      <vt:lpstr>PowerPoint Presentation</vt:lpstr>
      <vt:lpstr>PowerPoint Presentation</vt:lpstr>
      <vt:lpstr>PowerPoint Presentation</vt:lpstr>
      <vt:lpstr>PowerPoint Presentation</vt:lpstr>
      <vt:lpstr>Posters you won’t see for rapists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whakapapa of violence and  healing </dc:title>
  <dc:creator>Donny Riki</dc:creator>
  <cp:lastModifiedBy>Phil Peters</cp:lastModifiedBy>
  <cp:revision>21</cp:revision>
  <dcterms:created xsi:type="dcterms:W3CDTF">2022-10-17T06:51:11Z</dcterms:created>
  <dcterms:modified xsi:type="dcterms:W3CDTF">2022-12-16T01:14:42Z</dcterms:modified>
</cp:coreProperties>
</file>